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421" r:id="rId4"/>
    <p:sldId id="416" r:id="rId5"/>
    <p:sldId id="417" r:id="rId6"/>
    <p:sldId id="419" r:id="rId7"/>
    <p:sldId id="418" r:id="rId8"/>
    <p:sldId id="420" r:id="rId9"/>
    <p:sldId id="324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432" r:id="rId21"/>
    <p:sldId id="433" r:id="rId22"/>
    <p:sldId id="434" r:id="rId23"/>
    <p:sldId id="451" r:id="rId24"/>
    <p:sldId id="452" r:id="rId25"/>
    <p:sldId id="453" r:id="rId26"/>
    <p:sldId id="454" r:id="rId27"/>
    <p:sldId id="455" r:id="rId28"/>
    <p:sldId id="456" r:id="rId29"/>
    <p:sldId id="457" r:id="rId30"/>
    <p:sldId id="435" r:id="rId31"/>
    <p:sldId id="436" r:id="rId32"/>
    <p:sldId id="437" r:id="rId33"/>
    <p:sldId id="438" r:id="rId34"/>
    <p:sldId id="439" r:id="rId35"/>
    <p:sldId id="440" r:id="rId36"/>
    <p:sldId id="441" r:id="rId37"/>
    <p:sldId id="442" r:id="rId38"/>
    <p:sldId id="443" r:id="rId39"/>
    <p:sldId id="444" r:id="rId40"/>
    <p:sldId id="450" r:id="rId41"/>
    <p:sldId id="445" r:id="rId42"/>
    <p:sldId id="446" r:id="rId43"/>
    <p:sldId id="447" r:id="rId44"/>
    <p:sldId id="448" r:id="rId45"/>
    <p:sldId id="449" r:id="rId46"/>
    <p:sldId id="458" r:id="rId47"/>
    <p:sldId id="459" r:id="rId48"/>
    <p:sldId id="460" r:id="rId49"/>
    <p:sldId id="461" r:id="rId50"/>
    <p:sldId id="462" r:id="rId51"/>
    <p:sldId id="463" r:id="rId52"/>
    <p:sldId id="464" r:id="rId53"/>
    <p:sldId id="465" r:id="rId54"/>
    <p:sldId id="466" r:id="rId55"/>
    <p:sldId id="467" r:id="rId56"/>
    <p:sldId id="468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6146" autoAdjust="0"/>
  </p:normalViewPr>
  <p:slideViewPr>
    <p:cSldViewPr>
      <p:cViewPr>
        <p:scale>
          <a:sx n="70" d="100"/>
          <a:sy n="7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D069C-2D16-4942-B948-56E978411118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9272E-4B37-484B-BE5A-FC240009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84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9272E-4B37-484B-BE5A-FC240009C3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4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9272E-4B37-484B-BE5A-FC240009C3D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89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baseline="0" dirty="0" smtClean="0"/>
              <a:t> </a:t>
            </a:r>
            <a:r>
              <a:rPr lang="ru-RU" dirty="0" smtClean="0"/>
              <a:t>План активности видљивости и комуникације  се припрема и спроводи од стране ИПАРД оперативне структуре (ОС) 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Задаци и одговорности ИПАРД ОС за припрему и спровођење Плана активности видљивости и комуникације су наведени у Меморандуму о разумевању између УТ и ИПАРД Агенције</a:t>
            </a:r>
          </a:p>
          <a:p>
            <a:pPr marL="0" indent="0">
              <a:buFontTx/>
              <a:buNone/>
            </a:pPr>
            <a:r>
              <a:rPr lang="sr-Cyrl-RS" b="1" dirty="0" smtClean="0"/>
              <a:t>ЦИЉНЕ ГРУПЕ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Потенцијални примаоци и примаоци подршке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пољопривредна газдинства средње величине –М1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-мала и средња предузећа – М3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Заинтересоване стране из сектора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-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ИПАРД Одбор за праћење - институције/ организације (државни органи/тела, економски, 	социјални и партнери из области екологије и цивилног друштва)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Партнери пормоције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82296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-Пољопривредне саветодане стручне службе (ПССС)</a:t>
            </a:r>
          </a:p>
          <a:p>
            <a:pPr marL="82296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-Градске/општинске службе </a:t>
            </a:r>
          </a:p>
          <a:p>
            <a:pPr marL="82296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-Консултанти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Креатори ставова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sr-Cyrl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Медији 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- Академија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- Научно- истраживачке организације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Cyrl-R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Шира јавност</a:t>
            </a:r>
            <a:r>
              <a:rPr kumimoji="0" lang="sr-Cyrl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B8B8-8CF7-481B-8652-56E37E60DF5E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00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/>
              <a:t>-</a:t>
            </a:r>
            <a:r>
              <a:rPr lang="sr-Cyrl-RS" baseline="0" dirty="0" smtClean="0"/>
              <a:t> </a:t>
            </a:r>
            <a:r>
              <a:rPr lang="ru-RU" baseline="0" dirty="0" smtClean="0"/>
              <a:t>С обзиром на значајан број налаза и препорука ревизорског извештаја није дошло до поверавања управљања ИПАРД што је имало за последицу да се не акредитује ни мера 9 из које је требало да се финансирају активности планиране  у оквиру плана видљивости и комуникације за 2016. год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B8B8-8CF7-481B-8652-56E37E60DF5E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05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/>
              <a:t>ПЛАНИРАНЕ АКТИВНОСТИ повезане су са преносом овлашћења и најавом/реализацијом позива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B8B8-8CF7-481B-8652-56E37E60DF5E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9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9272E-4B37-484B-BE5A-FC240009C3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4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9272E-4B37-484B-BE5A-FC240009C3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4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9272E-4B37-484B-BE5A-FC240009C3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4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ru-RU" baseline="0" dirty="0" smtClean="0">
                <a:latin typeface="Calibri "/>
                <a:cs typeface="Arial" panose="020B0604020202020204" pitchFamily="34" charset="0"/>
              </a:rPr>
              <a:t>Циљ ове презентације је упознавање чланова ИПАРД комитета за праћење и других присутних са кључним предузетим корацима у досадашњем процесу припрема за поверавање индиректног управљања ИПАРД-ом, као и презентовање стварне ситуације на основу онога што би било могуће и како разумети наредне кораке.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>
                <a:latin typeface="Calibri "/>
                <a:cs typeface="Arial" panose="020B0604020202020204" pitchFamily="34" charset="0"/>
              </a:rPr>
              <a:t>Презентација ће покрити следеће теме:</a:t>
            </a:r>
          </a:p>
          <a:p>
            <a:pPr marL="628650" lvl="1" indent="-171450">
              <a:buFontTx/>
              <a:buChar char="-"/>
            </a:pPr>
            <a:r>
              <a:rPr lang="ru-RU" baseline="0" dirty="0" smtClean="0">
                <a:latin typeface="Calibri "/>
                <a:cs typeface="Arial" panose="020B0604020202020204" pitchFamily="34" charset="0"/>
              </a:rPr>
              <a:t>Преглед кључних корака у претходном периоду,</a:t>
            </a:r>
          </a:p>
          <a:p>
            <a:pPr marL="628650" lvl="1" indent="-171450">
              <a:buFontTx/>
              <a:buChar char="-"/>
            </a:pPr>
            <a:r>
              <a:rPr lang="ru-RU" baseline="0" dirty="0" smtClean="0">
                <a:latin typeface="Calibri "/>
                <a:cs typeface="Arial" panose="020B0604020202020204" pitchFamily="34" charset="0"/>
              </a:rPr>
              <a:t>Преглед процеса и резултата спроведене друге екстерне ревизије,</a:t>
            </a:r>
          </a:p>
          <a:p>
            <a:pPr marL="628650" lvl="1" indent="-171450">
              <a:buFontTx/>
              <a:buChar char="-"/>
            </a:pPr>
            <a:r>
              <a:rPr lang="ru-RU" baseline="0" dirty="0" smtClean="0">
                <a:latin typeface="Calibri "/>
                <a:cs typeface="Arial" panose="020B0604020202020204" pitchFamily="34" charset="0"/>
              </a:rPr>
              <a:t>Даљи кораци.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BC348-EE5A-47C8-9750-AE54E3EB102B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0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М1 -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Улагање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пољопривредна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газдинства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реструктурирања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надоградње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стандардима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ЕУ,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М3 -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Подршка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успостављању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произвођача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М7 -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Развој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диверзификација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руралних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економских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активности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М9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Техничка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подршка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BC348-EE5A-47C8-9750-AE54E3EB102B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705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sr-Latn-RS" sz="1200" dirty="0" smtClean="0">
                <a:effectLst/>
                <a:latin typeface="+mn-lt"/>
                <a:ea typeface="Calibri"/>
                <a:cs typeface="Times New Roman"/>
              </a:rPr>
              <a:t>Резултати друге екстерне ревизије су категоризовани као главни, средњи и ниски.</a:t>
            </a:r>
            <a:endParaRPr lang="en-US" sz="12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vi-VN" sz="1200" dirty="0" smtClean="0">
                <a:effectLst/>
                <a:latin typeface="Calibri"/>
                <a:ea typeface="Calibri"/>
                <a:cs typeface="Times New Roman"/>
              </a:rPr>
              <a:t>Колег</a:t>
            </a:r>
            <a:r>
              <a:rPr lang="sr-Latn-RS" sz="1200" dirty="0" smtClean="0">
                <a:effectLst/>
                <a:latin typeface="+mn-lt"/>
                <a:ea typeface="Calibri"/>
                <a:cs typeface="Times New Roman"/>
              </a:rPr>
              <a:t>е </a:t>
            </a:r>
            <a:r>
              <a:rPr lang="vi-VN" sz="1200" dirty="0" smtClean="0">
                <a:effectLst/>
                <a:latin typeface="Calibri"/>
                <a:ea typeface="Calibri"/>
                <a:cs typeface="Times New Roman"/>
              </a:rPr>
              <a:t>из других тела </a:t>
            </a:r>
            <a:r>
              <a:rPr lang="sr-Cyrl-RS" sz="1200" dirty="0" smtClean="0">
                <a:effectLst/>
                <a:latin typeface="Calibri"/>
                <a:ea typeface="Calibri"/>
                <a:cs typeface="Times New Roman"/>
              </a:rPr>
              <a:t>ћ</a:t>
            </a:r>
            <a:r>
              <a:rPr lang="vi-VN" sz="1200" dirty="0" smtClean="0">
                <a:effectLst/>
                <a:latin typeface="Calibri"/>
                <a:ea typeface="Calibri"/>
                <a:cs typeface="Times New Roman"/>
              </a:rPr>
              <a:t>е детаљније представити своје налазе ревизије, док сам </a:t>
            </a:r>
            <a:r>
              <a:rPr lang="sr-Latn-RS" sz="1200" dirty="0" smtClean="0">
                <a:effectLst/>
                <a:latin typeface="+mn-lt"/>
                <a:ea typeface="Calibri"/>
                <a:cs typeface="Times New Roman"/>
              </a:rPr>
              <a:t>ја </a:t>
            </a:r>
            <a:r>
              <a:rPr lang="vi-VN" sz="1200" dirty="0" smtClean="0">
                <a:effectLst/>
                <a:latin typeface="Calibri"/>
                <a:ea typeface="Calibri"/>
                <a:cs typeface="Times New Roman"/>
              </a:rPr>
              <a:t>фокусиран само на налаз</a:t>
            </a:r>
            <a:r>
              <a:rPr lang="sr-Latn-RS" sz="1200" dirty="0" smtClean="0">
                <a:effectLst/>
                <a:latin typeface="+mn-lt"/>
                <a:ea typeface="Calibri"/>
                <a:cs typeface="Times New Roman"/>
              </a:rPr>
              <a:t>е </a:t>
            </a:r>
            <a:r>
              <a:rPr lang="vi-VN" sz="1200" dirty="0" smtClean="0">
                <a:effectLst/>
                <a:latin typeface="Calibri"/>
                <a:ea typeface="Calibri"/>
                <a:cs typeface="Times New Roman"/>
              </a:rPr>
              <a:t>ревизије </a:t>
            </a:r>
            <a:r>
              <a:rPr lang="sr-Latn-RS" sz="1200" dirty="0" smtClean="0">
                <a:effectLst/>
                <a:latin typeface="+mn-lt"/>
                <a:ea typeface="Calibri"/>
                <a:cs typeface="Times New Roman"/>
              </a:rPr>
              <a:t>Управљачке структуре.</a:t>
            </a:r>
            <a:endParaRPr lang="en-US" sz="1200" dirty="0" smtClean="0">
              <a:effectLst/>
              <a:latin typeface="+mn-lt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BC348-EE5A-47C8-9750-AE54E3EB102B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0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78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9272E-4B37-484B-BE5A-FC240009C3D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80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34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20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33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10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26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64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321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68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82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297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40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BD31-4BB7-4DCE-99F5-9EA0C4941972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98124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7E76-DB48-47BC-A02B-20944364CE6F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9795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E3AB-87F1-4122-9015-8941256C4630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1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16C5-D5B2-40E7-8FE4-85C6B877BD5B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678670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0813-A729-43AF-8CA2-BD80E4759499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59606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C04E-3242-4E7F-A67D-7E598F4373BC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974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8A0A-7857-4655-9636-27F33D56AD56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1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8464-CF95-43D1-ABF1-3DA541D3E6B9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227544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3475-8E99-452C-A4E0-4148F01D44EC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097949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6D36-B445-43E4-A6D9-4035D9DAFD0C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121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46D2-B27E-43CC-9829-A80E9B220979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1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7EF5210-C6E0-4B7B-BE15-156322E9198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F34F4FD-4F0F-40B3-87F3-913BC42BED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1594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429CE-6270-420B-8F77-A24204F85B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45E7E-9DBF-4402-9564-A396CC2B98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90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5325FE-FAED-46C5-8C02-0FACCB6C9196}" type="datetime1">
              <a:rPr lang="en-US" smtClean="0">
                <a:solidFill>
                  <a:srgbClr val="696464"/>
                </a:solidFill>
              </a:rPr>
              <a:pPr/>
              <a:t>10/3/2017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>
                <a:solidFill>
                  <a:srgbClr val="696464"/>
                </a:solidFill>
              </a:rPr>
              <a:t>Belgrade, April 2016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DCDB237-8C80-41C4-AF12-A49A2D82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6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dusan.brajkovic@mfin.gov.rs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3200" b="1" dirty="0" smtClean="0"/>
              <a:t>Република србија</a:t>
            </a:r>
            <a:br>
              <a:rPr lang="sr-Cyrl-RS" sz="3200" b="1" dirty="0" smtClean="0"/>
            </a:br>
            <a:r>
              <a:rPr lang="sr-Cyrl-RS" sz="3200" b="1" dirty="0" smtClean="0"/>
              <a:t/>
            </a:r>
            <a:br>
              <a:rPr lang="sr-Cyrl-RS" sz="3200" b="1" dirty="0" smtClean="0"/>
            </a:br>
            <a:r>
              <a:rPr lang="sr-Cyrl-R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Министарство </a:t>
            </a:r>
            <a:r>
              <a:rPr lang="sr-Cyrl-R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пољопривреде</a:t>
            </a:r>
            <a:r>
              <a:rPr lang="sr-Latn-R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sr-Cyrl-R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sr-Cyrl-R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sr-Cyrl-R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шумарства и водопривреде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2135088"/>
          </a:xfrm>
        </p:spPr>
        <p:txBody>
          <a:bodyPr>
            <a:normAutofit/>
          </a:bodyPr>
          <a:lstStyle/>
          <a:p>
            <a:pPr algn="ctr"/>
            <a:r>
              <a:rPr lang="sr-Cyrl-RS" b="1" dirty="0" smtClean="0"/>
              <a:t>Друга  седница Одбора за </a:t>
            </a:r>
          </a:p>
          <a:p>
            <a:pPr algn="ctr"/>
            <a:r>
              <a:rPr lang="sr-Cyrl-RS" b="1" dirty="0"/>
              <a:t>п</a:t>
            </a:r>
            <a:r>
              <a:rPr lang="sr-Cyrl-RS" b="1" dirty="0" smtClean="0"/>
              <a:t>раћење спровођења ИПАРД </a:t>
            </a:r>
            <a:r>
              <a:rPr lang="sr-Latn-RS" b="1" dirty="0" smtClean="0"/>
              <a:t>II </a:t>
            </a:r>
            <a:r>
              <a:rPr lang="sr-Cyrl-RS" b="1" dirty="0" smtClean="0"/>
              <a:t>програма</a:t>
            </a:r>
          </a:p>
          <a:p>
            <a:pPr algn="ctr"/>
            <a:r>
              <a:rPr lang="sr-Cyrl-RS" sz="1800" dirty="0" smtClean="0"/>
              <a:t> </a:t>
            </a:r>
            <a:endParaRPr lang="sr-Latn-RS" sz="1800" dirty="0" smtClean="0"/>
          </a:p>
          <a:p>
            <a:pPr algn="ctr"/>
            <a:endParaRPr lang="sr-Cyrl-RS" sz="1800" dirty="0" smtClean="0"/>
          </a:p>
          <a:p>
            <a:r>
              <a:rPr lang="sr-Cyrl-RS" sz="1800" dirty="0" smtClean="0"/>
              <a:t>Београд, 03. октобар 2017.</a:t>
            </a:r>
            <a:endParaRPr lang="en-US" sz="1800" dirty="0"/>
          </a:p>
        </p:txBody>
      </p:sp>
      <p:pic>
        <p:nvPicPr>
          <p:cNvPr id="4" name="Picture 2" descr="Srbija-Grb_wp_10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2720"/>
            <a:ext cx="53975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743" y="556969"/>
            <a:ext cx="1295707" cy="87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44113"/>
            <a:ext cx="1263327" cy="792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0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6" y="365126"/>
            <a:ext cx="8328860" cy="1101726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Преглед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кључних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досадашњих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корака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86" y="1466851"/>
            <a:ext cx="8328860" cy="529489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ДГ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АГРИ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одржана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током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маја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2016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Нацрт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ревизорског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извештаја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који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достављен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августу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2016.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садржао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значајан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број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налаза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препорука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новембру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2016.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ИПАРД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донела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заједничку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одлуку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искључе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мере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М7 и М9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захтева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 чему је информисан и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ДГ АГРИ;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децембру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2016.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Влада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основала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ИПАРД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Радну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групу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задатком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обави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све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неопходне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припремне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активности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успешну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финализацију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поверавања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ИПАРД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програмом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фебруару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2017.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Радна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група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ИПАРД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израдила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свеобухватни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кциони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адресирање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налаза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екстерна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ДГ АГРИ);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јула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2017.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реализоване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готово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све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предвиђене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активности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Акционог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плана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чиме је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омогућ</a:t>
            </a:r>
            <a:r>
              <a:rPr lang="sr-Cyrl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почетак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друге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екстерне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0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6" y="365126"/>
            <a:ext cx="8328860" cy="1130300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Друга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екстерна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86" y="1495426"/>
            <a:ext cx="8328860" cy="5266321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Уговорена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стране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ЕУ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Републици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Србији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јулу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2017.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кроз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Оквирни уговор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Обухват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екстерне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био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а)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потврди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усклађеност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појединих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елемената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регулаторним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оквиром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Правилници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о М1 и М3,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капацитете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потписане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меморандуме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техничким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телима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успостављање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ИПАРД А ИТ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), б)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изврши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накнадну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налаза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прве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екстерне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ДГ АГРИ и ц)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адекватност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основаности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трошкова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/ БРЦ и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адекватност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нов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их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просториј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ИПАРД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Агенције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Започета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како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предвиђено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ИПАРД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Акционим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планом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август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Реализован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је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кроз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две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мисије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ревизорског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тима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14.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августа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11.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септембра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Нацрт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ревизорског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извештаја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послат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септембра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ревидирана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одговор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септембра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4" y="365126"/>
            <a:ext cx="8328860" cy="1054601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2. </a:t>
            </a:r>
            <a:r>
              <a:rPr lang="sr-Latn-RS" sz="3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Друга екстерна ревизија</a:t>
            </a:r>
            <a:r>
              <a:rPr lang="en-US" sz="3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(2)</a:t>
            </a:r>
            <a:endParaRPr lang="en-US" sz="3000" dirty="0"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84" y="1419726"/>
            <a:ext cx="8328860" cy="5071059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Нацрт ревизорског извештаја је садржао </a:t>
            </a:r>
            <a:r>
              <a:rPr lang="sr-Latn-RS" sz="2400" b="1" dirty="0">
                <a:latin typeface="Arial" panose="020B0604020202020204" pitchFamily="34" charset="0"/>
                <a:cs typeface="Arial" panose="020B0604020202020204" pitchFamily="34" charset="0"/>
              </a:rPr>
              <a:t>укупно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38 </a:t>
            </a:r>
            <a:r>
              <a:rPr lang="sr-Latn-RS" sz="2400" b="1" dirty="0">
                <a:latin typeface="Arial" panose="020B0604020202020204" pitchFamily="34" charset="0"/>
                <a:cs typeface="Arial" panose="020B0604020202020204" pitchFamily="34" charset="0"/>
              </a:rPr>
              <a:t>ревизорских налаза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везано за претходне налазе ревизије</a:t>
            </a: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sr-Cyrl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евизорски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налази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НАО/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Управљачку </a:t>
            </a:r>
            <a:r>
              <a:rPr 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структур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укупно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18):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Кључне области за које су повезани </a:t>
            </a:r>
            <a:r>
              <a:rPr lang="sr-Cyrl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sr-Cyrl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налази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(10)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су: политика задржавања, п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отписивање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sr-Cyrl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емеорандума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 о разумевању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између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НАО/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УТ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/ИПАРД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А и ИТ безбедносне политике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Кључне области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које су повезани </a:t>
            </a:r>
            <a:r>
              <a:rPr lang="sr-Cyrl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intermediate”</a:t>
            </a: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налази (6)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су: капацитет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интерне ревизије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и оперативне процедуре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Један налаз је био ниског ризика и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један </a:t>
            </a:r>
            <a:r>
              <a:rPr 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није</a:t>
            </a: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категоризован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0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4" y="389189"/>
            <a:ext cx="8328860" cy="1066633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sr-Latn-RS" sz="3000" dirty="0">
                <a:latin typeface="Arial" panose="020B0604020202020204" pitchFamily="34" charset="0"/>
                <a:cs typeface="Arial" panose="020B0604020202020204" pitchFamily="34" charset="0"/>
              </a:rPr>
              <a:t>Друга екстерна ревизија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84" y="1455822"/>
            <a:ext cx="8328860" cy="4740442"/>
          </a:xfrm>
        </p:spPr>
        <p:txBody>
          <a:bodyPr>
            <a:noAutofit/>
          </a:bodyPr>
          <a:lstStyle/>
          <a:p>
            <a:pPr marL="360363" lvl="1" indent="-276225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914400" algn="l"/>
              </a:tabLst>
            </a:pP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НАО/</a:t>
            </a:r>
            <a:r>
              <a:rPr lang="sr-Cyrl-R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Управљачка </a:t>
            </a:r>
            <a:r>
              <a:rPr lang="sr-Latn-R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структура</a:t>
            </a:r>
            <a:r>
              <a:rPr lang="sr-Latn-R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R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је већ иницирала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</a:t>
            </a:r>
            <a:r>
              <a:rPr lang="sr-Latn-R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 неким случајевима и завршила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корективне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R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активности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основу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налаза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из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друге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екстерне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ревизије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</a:t>
            </a:r>
          </a:p>
          <a:p>
            <a:pPr marL="806450" lvl="2" indent="-36195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806450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</a:t>
            </a:r>
            <a:r>
              <a:rPr lang="sr-Cyrl-RS" sz="2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еморандум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RS" sz="2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између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НАО/</a:t>
            </a:r>
            <a:r>
              <a:rPr lang="sr-Cyrl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/ИПАРД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 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је потписан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21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септембра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</a:t>
            </a:r>
          </a:p>
          <a:p>
            <a:pPr marL="806450" lvl="2" indent="-36195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806450" algn="l"/>
              </a:tabLst>
            </a:pP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Иницирана је процедура попуњавања слободних радних места у </a:t>
            </a:r>
            <a:r>
              <a:rPr lang="sr-Latn-RS" sz="2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оквиру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Управљачке</a:t>
            </a:r>
            <a:r>
              <a:rPr lang="sr-Latn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структуре и </a:t>
            </a:r>
            <a:r>
              <a:rPr lang="sr-Cyrl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Одсека за интерну ревизију </a:t>
            </a:r>
            <a:r>
              <a:rPr lang="sr-Latn-RS" sz="2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Министарства</a:t>
            </a:r>
            <a:r>
              <a:rPr lang="sr-Latn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финансија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</a:t>
            </a:r>
          </a:p>
          <a:p>
            <a:pPr marL="806450" lvl="2" indent="-36195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806450" algn="l"/>
              </a:tabLst>
            </a:pP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Заказани су тренинзи </a:t>
            </a:r>
            <a:r>
              <a:rPr lang="sr-Latn-RS" sz="2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интерне ревизоре </a:t>
            </a:r>
            <a:r>
              <a:rPr lang="sr-Latn-RS" sz="2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</a:t>
            </a:r>
            <a:r>
              <a:rPr lang="sr-Latn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тему ИПАРД-а и </a:t>
            </a:r>
            <a:r>
              <a:rPr lang="sr-Latn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ИПА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</a:t>
            </a:r>
            <a:endParaRPr lang="en-US" sz="2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06450" lvl="2" indent="-36195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806450" algn="l"/>
              </a:tabLst>
            </a:pPr>
            <a:r>
              <a:rPr lang="pl-PL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Успостављена је Радна група за припрему Акционог плана за ИПА ИТ безбедност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</a:t>
            </a:r>
          </a:p>
          <a:p>
            <a:pPr marL="806450" lvl="2" indent="-36195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806450" algn="l"/>
              </a:tabLst>
            </a:pPr>
            <a:r>
              <a:rPr lang="it-IT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Оперативн</a:t>
            </a:r>
            <a:r>
              <a:rPr lang="sr-Cyrl-R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</a:t>
            </a:r>
            <a:r>
              <a:rPr lang="it-IT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процедуре су </a:t>
            </a:r>
            <a:r>
              <a:rPr lang="it-IT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ревидиран</a:t>
            </a:r>
            <a:r>
              <a:rPr lang="sr-Latn-R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 </a:t>
            </a:r>
            <a:r>
              <a:rPr lang="it-IT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према препорукама ревизије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38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6" y="365126"/>
            <a:ext cx="8328860" cy="1138822"/>
          </a:xfrm>
        </p:spPr>
        <p:txBody>
          <a:bodyPr>
            <a:normAutofit/>
          </a:bodyPr>
          <a:lstStyle/>
          <a:p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3. Даљи кораци у вези са ИПАРД поверавањем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86" y="1503951"/>
            <a:ext cx="8328860" cy="5071059"/>
          </a:xfrm>
        </p:spPr>
        <p:txBody>
          <a:bodyPr>
            <a:no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Координација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међу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ИПАРД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тела у вези са адресирањем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налаза друге екстерне ревизије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завршава се до прве </a:t>
            </a:r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недеље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октобра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Консолидација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ревидираног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пакета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за поверавање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ИПАРД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ревидиран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свим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датим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налазима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прва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екстерна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ДГ АГРИ и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друга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екстерна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и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његов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о подношење ДГ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АГРИ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средином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октобра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ДГ АГРИ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ревизорска мисија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крај новембра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Одлука о ИПАРД поверавању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потписивање Финансијског Споразума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почетак 2018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0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390" y="2514601"/>
            <a:ext cx="7886700" cy="2099762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000" b="1" dirty="0">
                <a:latin typeface="Arial" panose="020B0604020202020204" pitchFamily="34" charset="0"/>
                <a:cs typeface="Arial" panose="020B0604020202020204" pitchFamily="34" charset="0"/>
              </a:rPr>
              <a:t>Хвала на пажњи.</a:t>
            </a:r>
            <a:br>
              <a:rPr lang="sr-Cyrl-R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000" b="1" dirty="0">
                <a:latin typeface="Arial" panose="020B0604020202020204" pitchFamily="34" charset="0"/>
                <a:cs typeface="Arial" panose="020B0604020202020204" pitchFamily="34" charset="0"/>
              </a:rPr>
              <a:t>Контакт:</a:t>
            </a:r>
            <a:br>
              <a:rPr lang="sr-Cyrl-R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dusan.brajkovic@mfin.gov.rs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+381 11 3642 878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95400" y="6072206"/>
            <a:ext cx="7391400" cy="500066"/>
          </a:xfrm>
        </p:spPr>
        <p:txBody>
          <a:bodyPr>
            <a:normAutofit/>
          </a:bodyPr>
          <a:lstStyle/>
          <a:p>
            <a:pPr algn="r"/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Београд, 3. октобар 2017. године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84784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sr-Cyrl-RS" sz="2200" b="1" dirty="0" smtClean="0"/>
              <a:t>Канцеларија за ревизију система управљања средствима ЕУ</a:t>
            </a:r>
            <a:r>
              <a:rPr lang="en-US" sz="2200" b="1" dirty="0" smtClean="0"/>
              <a:t> 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sr-Cyrl-RS" sz="2700" b="1" dirty="0" smtClean="0"/>
              <a:t>Друга седница Одбора за праћење ИПАРД </a:t>
            </a:r>
            <a:r>
              <a:rPr lang="en-US" sz="2700" b="1" dirty="0" smtClean="0"/>
              <a:t>II </a:t>
            </a:r>
            <a:r>
              <a:rPr lang="sr-Cyrl-RS" sz="2700" b="1" dirty="0" smtClean="0"/>
              <a:t>програма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sr-Cyrl-RS" sz="2200" b="1" dirty="0" smtClean="0"/>
              <a:t>Слободан Карановић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sr-Cyrl-RS" sz="2200" b="1" dirty="0" smtClean="0"/>
              <a:t>заменик директора Канцеларије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rcRect l="6096" t="3741" r="6096" b="3741"/>
          <a:stretch>
            <a:fillRect/>
          </a:stretch>
        </p:blipFill>
        <p:spPr bwMode="auto">
          <a:xfrm>
            <a:off x="533400" y="0"/>
            <a:ext cx="76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>
            <a:spLocks noGrp="1"/>
          </p:cNvSpPr>
          <p:nvPr/>
        </p:nvSpPr>
        <p:spPr>
          <a:xfrm>
            <a:off x="1447800" y="0"/>
            <a:ext cx="16002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r>
              <a:rPr lang="sr-Cyrl-RS" b="1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 А Д А</a:t>
            </a:r>
            <a:r>
              <a:rPr lang="en-US" b="1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Република Србија</a:t>
            </a:r>
            <a:endParaRPr lang="en-US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Канцеларија за ревизију система управљања средствима ЕУ</a:t>
            </a:r>
            <a:endParaRPr lang="en-US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О нама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Београд, 3. октобар 2017. године</a:t>
            </a:r>
            <a:endParaRPr lang="en-US" sz="1200" dirty="0">
              <a:solidFill>
                <a:srgbClr val="6964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785926"/>
            <a:ext cx="7772400" cy="4233874"/>
          </a:xfrm>
        </p:spPr>
        <p:txBody>
          <a:bodyPr>
            <a:normAutofit/>
          </a:bodyPr>
          <a:lstStyle/>
          <a:p>
            <a:pPr algn="just"/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Канцеларија за ревизију система управљања средствима ЕУ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Канцеларија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основана је јуна месеца 2011. године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Канцеларија је организована у 5 група (4 групе за ревизију и Група за правне и финансијске послове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са 26 запослених (23 ревизора)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 запослених је распоређено у Групу за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ИПАРД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43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b="1" dirty="0">
                <a:latin typeface="Times New Roman" pitchFamily="18" charset="0"/>
                <a:cs typeface="Times New Roman" pitchFamily="18" charset="0"/>
              </a:rPr>
              <a:t>Правни оквир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Београд,  3. октобар 2017. године</a:t>
            </a:r>
            <a:endParaRPr lang="en-US" sz="1200" dirty="0">
              <a:solidFill>
                <a:srgbClr val="6964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785926"/>
            <a:ext cx="7772400" cy="423387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Cyrl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Уредба за </a:t>
            </a:r>
            <a:r>
              <a:rPr lang="sr-Cyrl-R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одређивање Канцеларије</a:t>
            </a:r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ревизију система управљања програмима </a:t>
            </a:r>
            <a:r>
              <a:rPr lang="sr-Cyrl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претприступне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помоћи Европске уније у оквиру инструмента за </a:t>
            </a:r>
            <a:r>
              <a:rPr lang="sr-Cyrl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претприступну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ИПА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II)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усвојена 14. октобра 2015. године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Етички кодекс за ревизоре,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усвојен 17. августа 2015. године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Правилник о </a:t>
            </a:r>
            <a:r>
              <a:rPr lang="sr-Cyrl-R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систематизацији,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 описом послова, усвојен 17. октобра 2016. године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Канцеларија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тренутно у процесу </a:t>
            </a:r>
            <a:r>
              <a:rPr lang="sr-Cyrl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реинституционализације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очекујемо усвајање новог </a:t>
            </a:r>
            <a:r>
              <a:rPr lang="sr-Cyrl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Агенцији за ревизију,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чиме ће се обезбедити одговарајући правни оквир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37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Активности Канцеларије које су везане за ИПАРД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Београд,  3. октобар </a:t>
            </a:r>
            <a:r>
              <a:rPr lang="sr-Cyrl-RS" sz="1200" dirty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2017. године</a:t>
            </a:r>
            <a:endParaRPr lang="en-US" sz="1200" dirty="0">
              <a:solidFill>
                <a:srgbClr val="6964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Канцеларија је оформила ревизорски тим за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ИПАРД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и у току су припреме за поверавање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ИПАРД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  <a:p>
            <a:pPr marL="0" indent="0" algn="just">
              <a:buNone/>
            </a:pP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Ревизори Канцеларије су учествовали у својству посматрача у екстерној ревизији у контексту акредитације за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ИПАРД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(ревизија пред акредитацију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новембра 2015. године, као и у Другој процени усклађености, у августу и септембру 2017. године као и у ревизорској мисији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ДГ АГРИ, маја 2016. године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Очекују се </a:t>
            </a:r>
            <a:r>
              <a:rPr lang="sr-Cyrl-R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смернице за ревизију ДГ АГРИ</a:t>
            </a:r>
            <a:endParaRPr lang="en-GB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Меморандум о разумевању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 НАО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ИПАРД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агенцијом је припремљен и очекује се потписивање у наредним месецима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75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606" y="1772816"/>
            <a:ext cx="7848600" cy="1309985"/>
          </a:xfrm>
        </p:spPr>
        <p:txBody>
          <a:bodyPr/>
          <a:lstStyle/>
          <a:p>
            <a:pPr algn="ctr"/>
            <a:r>
              <a:rPr lang="en-US" sz="3600" b="1" dirty="0" smtClean="0"/>
              <a:t>I </a:t>
            </a:r>
            <a:r>
              <a:rPr lang="sr-Cyrl-RS" sz="3600" b="1" dirty="0" smtClean="0"/>
              <a:t>измена ИПАРД</a:t>
            </a:r>
            <a:r>
              <a:rPr lang="en-US" sz="3600" b="1" dirty="0" smtClean="0"/>
              <a:t> II</a:t>
            </a:r>
            <a:r>
              <a:rPr lang="sr-Cyrl-RS" sz="3600" b="1" dirty="0" smtClean="0"/>
              <a:t> програма </a:t>
            </a:r>
            <a:br>
              <a:rPr lang="sr-Cyrl-RS" sz="3600" b="1" dirty="0" smtClean="0"/>
            </a:br>
            <a:r>
              <a:rPr lang="sr-Cyrl-RS" sz="3600" b="1" dirty="0" smtClean="0"/>
              <a:t>Републике србије 2014-2020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213508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r-Cyrl-RS" b="1" dirty="0" smtClean="0"/>
              <a:t>Друга  седница Одбора за </a:t>
            </a:r>
          </a:p>
          <a:p>
            <a:pPr algn="ctr"/>
            <a:r>
              <a:rPr lang="sr-Cyrl-RS" b="1" dirty="0"/>
              <a:t>п</a:t>
            </a:r>
            <a:r>
              <a:rPr lang="sr-Cyrl-RS" b="1" dirty="0" smtClean="0"/>
              <a:t>раћење спровођења ИПАРД </a:t>
            </a:r>
            <a:r>
              <a:rPr lang="sr-Latn-RS" b="1" dirty="0" smtClean="0"/>
              <a:t>II </a:t>
            </a:r>
            <a:r>
              <a:rPr lang="sr-Cyrl-RS" b="1" dirty="0" smtClean="0"/>
              <a:t>програма</a:t>
            </a:r>
          </a:p>
          <a:p>
            <a:pPr algn="ctr"/>
            <a:r>
              <a:rPr lang="sr-Cyrl-RS" b="1" dirty="0" smtClean="0"/>
              <a:t>Управљачко тело</a:t>
            </a:r>
          </a:p>
          <a:p>
            <a:pPr algn="ctr"/>
            <a:r>
              <a:rPr lang="sr-Cyrl-RS" sz="1800" dirty="0" smtClean="0"/>
              <a:t>Слободан Живановић</a:t>
            </a:r>
          </a:p>
          <a:p>
            <a:pPr algn="ctr"/>
            <a:r>
              <a:rPr lang="sr-Cyrl-RS" sz="1800" dirty="0" smtClean="0"/>
              <a:t>Руководилац Групе за програмирање</a:t>
            </a:r>
            <a:endParaRPr lang="sr-Cyrl-RS" sz="1800" dirty="0"/>
          </a:p>
          <a:p>
            <a:endParaRPr lang="sr-Cyrl-RS" sz="1800" dirty="0" smtClean="0"/>
          </a:p>
          <a:p>
            <a:r>
              <a:rPr lang="sr-Cyrl-RS" sz="1800" dirty="0" smtClean="0"/>
              <a:t>Београд, 03. октобар 2017.</a:t>
            </a:r>
            <a:endParaRPr lang="en-US" sz="1800" dirty="0"/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987" y="522209"/>
            <a:ext cx="1295707" cy="87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65782"/>
            <a:ext cx="1263327" cy="792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rbija-Grb_wp_10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2720"/>
            <a:ext cx="53975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9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</a:t>
            </a:r>
            <a:r>
              <a:rPr lang="en-U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Cyrl-R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r-Cyrl-RS" sz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октобар </a:t>
            </a:r>
            <a:r>
              <a:rPr lang="sr-Cyrl-RS" sz="1200" dirty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2017. године</a:t>
            </a:r>
            <a:endParaRPr lang="en-US" sz="1200" dirty="0">
              <a:solidFill>
                <a:srgbClr val="6964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237-8C80-41C4-AF12-A49A2D829D1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Хвала на пажњи</a:t>
            </a: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n-GB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GB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300" b="1" dirty="0" smtClean="0">
                <a:latin typeface="Times New Roman" pitchFamily="18" charset="0"/>
                <a:cs typeface="Times New Roman" pitchFamily="18" charset="0"/>
              </a:rPr>
              <a:t>Канцеларија за ревизију система управљања средствима ЕУ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>
              <a:buNone/>
            </a:pPr>
            <a:r>
              <a:rPr lang="sr-Cyrl-RS" sz="2300" b="1" dirty="0" smtClean="0">
                <a:latin typeface="Times New Roman" pitchFamily="18" charset="0"/>
                <a:cs typeface="Times New Roman" pitchFamily="18" charset="0"/>
              </a:rPr>
              <a:t>Влада Републике Србије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Немањина 11, 11000 Београд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+381 11 363 9951 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Факс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: +381 11 363 9979</a:t>
            </a:r>
            <a:endParaRPr lang="en-GB" sz="2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52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6864" cy="2376264"/>
          </a:xfrm>
        </p:spPr>
        <p:txBody>
          <a:bodyPr>
            <a:normAutofit/>
          </a:bodyPr>
          <a:lstStyle/>
          <a:p>
            <a:pPr algn="ctr"/>
            <a:r>
              <a:rPr lang="sr-Cyrl-RS" sz="2200" b="1" dirty="0"/>
              <a:t>Друга  седница Одбора за </a:t>
            </a:r>
          </a:p>
          <a:p>
            <a:pPr algn="ctr"/>
            <a:r>
              <a:rPr lang="sr-Cyrl-RS" sz="2200" b="1" dirty="0"/>
              <a:t>праћење спровођења ИПАРД </a:t>
            </a:r>
            <a:r>
              <a:rPr lang="sr-Latn-RS" sz="2200" b="1" dirty="0"/>
              <a:t>II </a:t>
            </a:r>
            <a:r>
              <a:rPr lang="sr-Cyrl-RS" sz="2200" b="1" dirty="0"/>
              <a:t>програма</a:t>
            </a:r>
          </a:p>
          <a:p>
            <a:pPr algn="ctr"/>
            <a:r>
              <a:rPr lang="sr-Cyrl-RS" sz="2200" b="1" dirty="0"/>
              <a:t>Управљачко </a:t>
            </a:r>
            <a:r>
              <a:rPr lang="sr-Cyrl-RS" sz="2200" b="1" dirty="0" smtClean="0"/>
              <a:t>тело</a:t>
            </a:r>
          </a:p>
          <a:p>
            <a:pPr algn="ctr"/>
            <a:r>
              <a:rPr lang="sr-Cyrl-RS" sz="1800" dirty="0"/>
              <a:t>Зоран Јањатовић, помоћник министра</a:t>
            </a:r>
          </a:p>
          <a:p>
            <a:endParaRPr lang="sr-Cyrl-RS" sz="2200" b="1" dirty="0" smtClean="0"/>
          </a:p>
          <a:p>
            <a:r>
              <a:rPr lang="sr-Cyrl-RS" sz="1700" dirty="0"/>
              <a:t>Београд, 03. октобар 2017.</a:t>
            </a:r>
            <a:endParaRPr lang="en-US" sz="1700" dirty="0"/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62424"/>
            <a:ext cx="1295707" cy="87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705995"/>
            <a:ext cx="1263327" cy="792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02624" cy="1152128"/>
          </a:xfrm>
        </p:spPr>
        <p:txBody>
          <a:bodyPr/>
          <a:lstStyle/>
          <a:p>
            <a:pPr algn="ctr"/>
            <a:r>
              <a:rPr lang="sr-Cyrl-RS" sz="3200" b="1" dirty="0"/>
              <a:t>ИПАРД - Тренутно стање и налази екстерне ревизије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8154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19256" cy="879376"/>
          </a:xfrm>
        </p:spPr>
        <p:txBody>
          <a:bodyPr>
            <a:normAutofit/>
          </a:bodyPr>
          <a:lstStyle/>
          <a:p>
            <a:r>
              <a:rPr lang="sr-Cyrl-RS" sz="2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Налази </a:t>
            </a:r>
            <a:r>
              <a:rPr lang="sr-Cyrl-RS" sz="2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ранга „</a:t>
            </a:r>
            <a:r>
              <a:rPr lang="sr-Latn-RS" sz="2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</a:t>
            </a:r>
            <a:r>
              <a:rPr lang="sr-Cyrl-RS" sz="2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endParaRPr lang="en-US" sz="2400" b="1" u="sng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200" b="1" i="1" dirty="0" smtClean="0"/>
              <a:t>Правни оквир</a:t>
            </a:r>
            <a:endParaRPr lang="sr-Latn-RS" sz="2200" b="1" i="1" dirty="0" smtClean="0"/>
          </a:p>
          <a:p>
            <a:pPr marL="0" indent="0">
              <a:buNone/>
            </a:pPr>
            <a:r>
              <a:rPr lang="sr-Cyrl-RS" sz="2200" i="1" dirty="0"/>
              <a:t>1. </a:t>
            </a:r>
            <a:r>
              <a:rPr lang="sr-Cyrl-RS" sz="2200" dirty="0" smtClean="0"/>
              <a:t>Припремљени </a:t>
            </a:r>
            <a:r>
              <a:rPr lang="sr-Cyrl-RS" sz="2200" dirty="0"/>
              <a:t>су </a:t>
            </a:r>
            <a:r>
              <a:rPr lang="sr-Cyrl-RS" sz="2200" dirty="0" smtClean="0"/>
              <a:t>правилници </a:t>
            </a:r>
            <a:r>
              <a:rPr lang="sr-Cyrl-RS" sz="2200" dirty="0"/>
              <a:t>за мере 1 и 3 и израђени су релевантни </a:t>
            </a:r>
            <a:r>
              <a:rPr lang="sr-Cyrl-RS" sz="2200" dirty="0" smtClean="0"/>
              <a:t>анекси, а чини </a:t>
            </a:r>
            <a:r>
              <a:rPr lang="sr-Cyrl-RS" sz="2200" dirty="0"/>
              <a:t>се да </a:t>
            </a:r>
            <a:r>
              <a:rPr lang="sr-Cyrl-RS" sz="2200" dirty="0" smtClean="0"/>
              <a:t>су они </a:t>
            </a:r>
            <a:r>
              <a:rPr lang="sr-Cyrl-RS" sz="2200" dirty="0"/>
              <a:t>у складу са захтевима </a:t>
            </a:r>
            <a:r>
              <a:rPr lang="sr-Cyrl-RS" sz="2200" dirty="0" smtClean="0"/>
              <a:t>правилника.</a:t>
            </a:r>
            <a:endParaRPr lang="sr-Latn-RS" sz="2200" dirty="0" smtClean="0"/>
          </a:p>
          <a:p>
            <a:pPr marL="0" indent="0">
              <a:buNone/>
            </a:pPr>
            <a:r>
              <a:rPr lang="sr-Cyrl-RS" sz="2200" dirty="0" smtClean="0"/>
              <a:t>Препорука:</a:t>
            </a:r>
          </a:p>
          <a:p>
            <a:pPr marL="0" indent="0">
              <a:buNone/>
            </a:pPr>
            <a:r>
              <a:rPr lang="sr-Cyrl-RS" sz="2200" dirty="0"/>
              <a:t>Надлежне </a:t>
            </a:r>
            <a:r>
              <a:rPr lang="sr-Cyrl-RS" sz="2200" dirty="0" smtClean="0"/>
              <a:t>институције </a:t>
            </a:r>
            <a:r>
              <a:rPr lang="sr-Cyrl-RS" sz="2200" dirty="0"/>
              <a:t>би </a:t>
            </a:r>
            <a:r>
              <a:rPr lang="sr-Cyrl-RS" sz="2200" dirty="0" smtClean="0"/>
              <a:t>требало да </a:t>
            </a:r>
            <a:r>
              <a:rPr lang="sr-Cyrl-RS" sz="2200" dirty="0"/>
              <a:t>у што краћем </a:t>
            </a:r>
            <a:r>
              <a:rPr lang="sr-Cyrl-RS" sz="2200" dirty="0" smtClean="0"/>
              <a:t>року усвоје правилнике </a:t>
            </a:r>
            <a:r>
              <a:rPr lang="sr-Cyrl-RS" sz="2200" dirty="0"/>
              <a:t>о </a:t>
            </a:r>
            <a:r>
              <a:rPr lang="sr-Cyrl-RS" sz="2200" dirty="0" smtClean="0"/>
              <a:t>мерама.</a:t>
            </a:r>
            <a:endParaRPr lang="sr-Latn-RS" sz="2200" dirty="0" smtClean="0"/>
          </a:p>
          <a:p>
            <a:pPr marL="0" indent="0">
              <a:buNone/>
            </a:pPr>
            <a:endParaRPr lang="sr-Cyrl-RS" sz="2200" dirty="0"/>
          </a:p>
          <a:p>
            <a:pPr marL="0" indent="0">
              <a:buNone/>
            </a:pPr>
            <a:r>
              <a:rPr lang="sr-Cyrl-RS" sz="2200" dirty="0" smtClean="0"/>
              <a:t>Одговор на налаз:</a:t>
            </a:r>
          </a:p>
          <a:p>
            <a:pPr marL="0" indent="0">
              <a:buNone/>
            </a:pPr>
            <a:r>
              <a:rPr lang="sr-Cyrl-RS" sz="2200" dirty="0" smtClean="0"/>
              <a:t>Правилници за мере 1 и 3 су усвојени и објављени у „Службеном гласнику Р. Србије, број 84/17“ од 20.09.2017. године.</a:t>
            </a:r>
          </a:p>
          <a:p>
            <a:pPr marL="0" indent="0">
              <a:buNone/>
            </a:pPr>
            <a:r>
              <a:rPr lang="sr-Cyrl-RS" sz="2200" dirty="0" smtClean="0"/>
              <a:t>Преведени усвојени правилници</a:t>
            </a:r>
            <a:r>
              <a:rPr lang="sr-Latn-RS" sz="2200" dirty="0" smtClean="0"/>
              <a:t> </a:t>
            </a:r>
            <a:r>
              <a:rPr lang="sr-Cyrl-RS" sz="2200" dirty="0" smtClean="0"/>
              <a:t>за мере 1 и 3 биће укључени у акредитациони пакет.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32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000" b="1" i="1" dirty="0" smtClean="0"/>
              <a:t> ИТ сектор</a:t>
            </a:r>
            <a:endParaRPr lang="sr-Latn-RS" sz="2000" b="1" i="1" dirty="0" smtClean="0"/>
          </a:p>
          <a:p>
            <a:pPr marL="0" indent="0">
              <a:buNone/>
            </a:pPr>
            <a:endParaRPr lang="sr-Cyrl-RS" sz="2000" b="1" i="1" dirty="0" smtClean="0"/>
          </a:p>
          <a:p>
            <a:pPr marL="0" indent="0">
              <a:buNone/>
            </a:pPr>
            <a:r>
              <a:rPr lang="sr-Latn-RS" sz="2000" dirty="0" smtClean="0"/>
              <a:t>2. </a:t>
            </a:r>
            <a:r>
              <a:rPr lang="sr-Cyrl-RS" sz="2000" dirty="0" smtClean="0"/>
              <a:t>У </a:t>
            </a:r>
            <a:r>
              <a:rPr lang="sr-Cyrl-RS" sz="2000" dirty="0"/>
              <a:t>оквиру процедура за поглавље </a:t>
            </a:r>
            <a:r>
              <a:rPr lang="en-GB" sz="2000" dirty="0"/>
              <a:t>PIM S</a:t>
            </a:r>
            <a:r>
              <a:rPr lang="sr-Cyrl-RS" sz="2000" dirty="0"/>
              <a:t> – </a:t>
            </a:r>
            <a:r>
              <a:rPr lang="en-US" sz="2000" dirty="0"/>
              <a:t>IT</a:t>
            </a:r>
            <a:r>
              <a:rPr lang="sr-Cyrl-RS" sz="2000" dirty="0"/>
              <a:t>  менаџмент систем, предвиђена је усаглашеност са стандардом ISO </a:t>
            </a:r>
            <a:r>
              <a:rPr lang="sr-Cyrl-RS" sz="2000" dirty="0" smtClean="0"/>
              <a:t>27002:2013Препорука</a:t>
            </a:r>
            <a:r>
              <a:rPr lang="sr-Cyrl-RS" sz="2000" dirty="0"/>
              <a:t>:</a:t>
            </a:r>
          </a:p>
          <a:p>
            <a:pPr marL="0" indent="0">
              <a:buNone/>
            </a:pPr>
            <a:r>
              <a:rPr lang="sr-Cyrl-RS" sz="2000" dirty="0"/>
              <a:t>Препоручено је И</a:t>
            </a:r>
            <a:r>
              <a:rPr lang="en-US" sz="2000" dirty="0" smtClean="0"/>
              <a:t>T</a:t>
            </a:r>
            <a:r>
              <a:rPr lang="sr-Cyrl-RS" sz="2000" dirty="0" smtClean="0"/>
              <a:t> </a:t>
            </a:r>
            <a:r>
              <a:rPr lang="sr-Cyrl-RS" sz="2000" dirty="0"/>
              <a:t>сектору у оквиру </a:t>
            </a:r>
            <a:r>
              <a:rPr lang="sr-Cyrl-RS" sz="2000" dirty="0" smtClean="0"/>
              <a:t>министарства </a:t>
            </a:r>
            <a:r>
              <a:rPr lang="sr-Cyrl-RS" sz="2000" dirty="0"/>
              <a:t>да имплементира све неопходне циљеве контроле за уведене </a:t>
            </a:r>
            <a:r>
              <a:rPr lang="sr-Latn-RS" sz="2000" i="1" dirty="0"/>
              <a:t>share</a:t>
            </a:r>
            <a:r>
              <a:rPr lang="sr-Cyrl-RS" sz="2000" dirty="0"/>
              <a:t> фолдере - контроле приступа, кориснички менаџмент, управљање лозинком, </a:t>
            </a:r>
            <a:r>
              <a:rPr lang="en-GB" sz="2000" i="1" dirty="0"/>
              <a:t>backup </a:t>
            </a:r>
            <a:r>
              <a:rPr lang="sr-Cyrl-RS" sz="2000" dirty="0"/>
              <a:t>и</a:t>
            </a:r>
            <a:r>
              <a:rPr lang="sr-Cyrl-RS" sz="2000" i="1" dirty="0"/>
              <a:t> recovery</a:t>
            </a:r>
            <a:r>
              <a:rPr lang="sr-Cyrl-RS" sz="2000" dirty="0"/>
              <a:t> у складу са стандардом ISO 27002: </a:t>
            </a:r>
            <a:r>
              <a:rPr lang="sr-Cyrl-RS" sz="2000" dirty="0" smtClean="0"/>
              <a:t>2013</a:t>
            </a:r>
            <a:endParaRPr lang="sr-Latn-R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sr-Cyrl-RS" sz="2000" dirty="0"/>
              <a:t>Одговор на налаз:</a:t>
            </a:r>
          </a:p>
          <a:p>
            <a:pPr marL="0" indent="0">
              <a:buNone/>
            </a:pPr>
            <a:r>
              <a:rPr lang="en-GB" sz="2000" dirty="0" smtClean="0"/>
              <a:t>PIM </a:t>
            </a:r>
            <a:r>
              <a:rPr lang="en-GB" sz="2000" dirty="0"/>
              <a:t>S</a:t>
            </a:r>
            <a:r>
              <a:rPr lang="sr-Cyrl-RS" sz="2000" dirty="0"/>
              <a:t> – </a:t>
            </a:r>
            <a:r>
              <a:rPr lang="en-US" sz="2000" dirty="0"/>
              <a:t>IT</a:t>
            </a:r>
            <a:r>
              <a:rPr lang="sr-Cyrl-RS" sz="2000" dirty="0"/>
              <a:t>  менаџмент систем </a:t>
            </a:r>
            <a:r>
              <a:rPr lang="ru-RU" sz="2000" dirty="0"/>
              <a:t>је ревидиран и усвојен у складу са препорукама. </a:t>
            </a:r>
          </a:p>
          <a:p>
            <a:pPr marL="0" indent="0">
              <a:buNone/>
            </a:pPr>
            <a:r>
              <a:rPr lang="ru-RU" sz="2000" dirty="0" smtClean="0"/>
              <a:t>Све неопходне циљеве контроле </a:t>
            </a:r>
            <a:r>
              <a:rPr lang="ru-RU" sz="2000" dirty="0"/>
              <a:t>за уведене </a:t>
            </a:r>
            <a:r>
              <a:rPr lang="sr-Latn-RS" sz="2000" dirty="0"/>
              <a:t>share</a:t>
            </a:r>
            <a:r>
              <a:rPr lang="sr-Cyrl-RS" sz="2000" dirty="0"/>
              <a:t> фолдер</a:t>
            </a:r>
            <a:r>
              <a:rPr lang="ru-RU" sz="2000" dirty="0" smtClean="0"/>
              <a:t>е, одмах ће </a:t>
            </a:r>
            <a:r>
              <a:rPr lang="ru-RU" sz="2000" dirty="0"/>
              <a:t>успоставити ИТ сектор унутар Министарства пољопривреде</a:t>
            </a:r>
            <a:r>
              <a:rPr lang="ru-RU" sz="2000" dirty="0" smtClean="0"/>
              <a:t>. Рок за спровођење је крај септембра 2017. године. 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58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96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b="1" u="sng" dirty="0"/>
              <a:t>Налази ранга </a:t>
            </a:r>
            <a:r>
              <a:rPr lang="sr-Cyrl-RS" b="1" u="sng" dirty="0" smtClean="0"/>
              <a:t>„</a:t>
            </a:r>
            <a:r>
              <a:rPr lang="sr-Latn-RS" b="1" u="sng" dirty="0" smtClean="0"/>
              <a:t>intermediate“</a:t>
            </a:r>
          </a:p>
          <a:p>
            <a:pPr marL="0" indent="0">
              <a:buNone/>
            </a:pPr>
            <a:r>
              <a:rPr lang="sr-Cyrl-RS" sz="2200" b="1" i="1" dirty="0" smtClean="0"/>
              <a:t> Интерна ревизија</a:t>
            </a:r>
          </a:p>
          <a:p>
            <a:pPr marL="0" indent="0">
              <a:buNone/>
            </a:pPr>
            <a:r>
              <a:rPr lang="sr-Latn-RS" sz="2200" dirty="0" smtClean="0"/>
              <a:t>1. </a:t>
            </a:r>
            <a:r>
              <a:rPr lang="sr-Cyrl-RS" sz="2200" dirty="0" smtClean="0"/>
              <a:t>Ревизори </a:t>
            </a:r>
            <a:r>
              <a:rPr lang="sr-Cyrl-RS" sz="2200" dirty="0"/>
              <a:t>сматрају да се са два унутрашња ревизора на нивоу МПШВ не може гарантовати адекватна покривеност </a:t>
            </a:r>
            <a:r>
              <a:rPr lang="sr-Cyrl-RS" sz="2200" dirty="0" smtClean="0"/>
              <a:t>интерне </a:t>
            </a:r>
            <a:r>
              <a:rPr lang="sr-Cyrl-RS" sz="2200" dirty="0"/>
              <a:t>ревизије </a:t>
            </a:r>
            <a:r>
              <a:rPr lang="en-US" sz="2200" dirty="0"/>
              <a:t>IPARD II</a:t>
            </a:r>
            <a:r>
              <a:rPr lang="sr-Cyrl-RS" sz="2200" dirty="0"/>
              <a:t> оперативног система.</a:t>
            </a:r>
            <a:endParaRPr lang="en-US" sz="2200" dirty="0"/>
          </a:p>
          <a:p>
            <a:pPr marL="0" indent="0">
              <a:buNone/>
            </a:pPr>
            <a:r>
              <a:rPr lang="sr-Cyrl-RS" sz="2200" dirty="0" smtClean="0"/>
              <a:t>Препорука</a:t>
            </a:r>
            <a:r>
              <a:rPr lang="sr-Cyrl-RS" sz="2200" dirty="0"/>
              <a:t>:</a:t>
            </a:r>
          </a:p>
          <a:p>
            <a:pPr marL="0" indent="0">
              <a:buNone/>
            </a:pPr>
            <a:r>
              <a:rPr lang="sr-Cyrl-RS" sz="2200" dirty="0"/>
              <a:t>Иако је овај налаз оцењен као средњи, МПШВ мора наставити са јачањем капацитета Групе за интерну ревизију у оквиру министарства у што краћем </a:t>
            </a:r>
            <a:r>
              <a:rPr lang="sr-Cyrl-RS" sz="2200" dirty="0" smtClean="0"/>
              <a:t>року</a:t>
            </a:r>
            <a:endParaRPr lang="sr-Latn-RS" sz="2200" dirty="0" smtClean="0"/>
          </a:p>
          <a:p>
            <a:pPr marL="0" indent="0">
              <a:buNone/>
            </a:pPr>
            <a:endParaRPr lang="sr-Cyrl-RS" sz="2200" dirty="0" smtClean="0"/>
          </a:p>
          <a:p>
            <a:pPr marL="0" indent="0">
              <a:buNone/>
            </a:pPr>
            <a:r>
              <a:rPr lang="sr-Cyrl-RS" sz="2200" dirty="0"/>
              <a:t>Одговор на налаз:</a:t>
            </a:r>
          </a:p>
          <a:p>
            <a:pPr marL="0" indent="0">
              <a:buNone/>
            </a:pPr>
            <a:r>
              <a:rPr lang="ru-RU" sz="2200" dirty="0"/>
              <a:t>Припремљен је нови </a:t>
            </a:r>
            <a:r>
              <a:rPr lang="sr-Cyrl-RS" sz="2200" dirty="0" smtClean="0"/>
              <a:t>правилник</a:t>
            </a:r>
            <a:r>
              <a:rPr lang="ru-RU" sz="2200" dirty="0" smtClean="0"/>
              <a:t> </a:t>
            </a:r>
            <a:r>
              <a:rPr lang="ru-RU" sz="2200" dirty="0"/>
              <a:t>о унутрашњој </a:t>
            </a:r>
            <a:r>
              <a:rPr lang="ru-RU" sz="2200" dirty="0" smtClean="0"/>
              <a:t> организацији и систематизацији </a:t>
            </a:r>
            <a:r>
              <a:rPr lang="ru-RU" sz="2200" dirty="0"/>
              <a:t>радних </a:t>
            </a:r>
            <a:r>
              <a:rPr lang="ru-RU" sz="2200" dirty="0" smtClean="0"/>
              <a:t>места у министарству и </a:t>
            </a:r>
            <a:r>
              <a:rPr lang="ru-RU" sz="2200" dirty="0"/>
              <a:t>очекује се да ће </a:t>
            </a:r>
            <a:r>
              <a:rPr lang="ru-RU" sz="2200" dirty="0" smtClean="0"/>
              <a:t>трећи извршилац у јединици за интерну контролу </a:t>
            </a:r>
            <a:r>
              <a:rPr lang="ru-RU" sz="2200" dirty="0"/>
              <a:t>бити </a:t>
            </a:r>
            <a:r>
              <a:rPr lang="ru-RU" sz="2200" dirty="0" smtClean="0"/>
              <a:t>запослен </a:t>
            </a:r>
            <a:r>
              <a:rPr lang="ru-RU" sz="2200" dirty="0"/>
              <a:t>до краја децембра 2017. </a:t>
            </a:r>
            <a:r>
              <a:rPr lang="ru-RU" sz="2200" dirty="0" smtClean="0"/>
              <a:t>године.</a:t>
            </a:r>
            <a:endParaRPr lang="sr-Cyrl-RS" sz="2200" dirty="0"/>
          </a:p>
          <a:p>
            <a:pPr marL="0" indent="0">
              <a:buNone/>
            </a:pPr>
            <a:endParaRPr lang="en-US" sz="2200" b="1" i="1" dirty="0"/>
          </a:p>
        </p:txBody>
      </p:sp>
    </p:spTree>
    <p:extLst>
      <p:ext uri="{BB962C8B-B14F-4D97-AF65-F5344CB8AC3E}">
        <p14:creationId xmlns:p14="http://schemas.microsoft.com/office/powerpoint/2010/main" val="38126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200" dirty="0" smtClean="0"/>
              <a:t>2.</a:t>
            </a:r>
            <a:r>
              <a:rPr lang="sr-Cyrl-RS" sz="2200" dirty="0"/>
              <a:t> Обука запослених у оквиру Групе за интерну ревизију МПШВ у области </a:t>
            </a:r>
            <a:r>
              <a:rPr lang="en-US" sz="2200" dirty="0"/>
              <a:t>IPARD II</a:t>
            </a:r>
            <a:r>
              <a:rPr lang="sr-Cyrl-RS" sz="2200" dirty="0"/>
              <a:t> не сматра се адекватном.</a:t>
            </a:r>
          </a:p>
          <a:p>
            <a:pPr marL="0" indent="0">
              <a:buNone/>
            </a:pPr>
            <a:r>
              <a:rPr lang="sr-Cyrl-RS" sz="2200" dirty="0"/>
              <a:t>Препорука:</a:t>
            </a:r>
          </a:p>
          <a:p>
            <a:pPr marL="0" indent="0">
              <a:buNone/>
            </a:pPr>
            <a:r>
              <a:rPr lang="sr-Cyrl-RS" sz="2000" dirty="0"/>
              <a:t>Иако је овај налаз оцењен као </a:t>
            </a:r>
            <a:r>
              <a:rPr lang="sr-Cyrl-RS" sz="2000" dirty="0" smtClean="0"/>
              <a:t>ризик средњег степена, министарство треба </a:t>
            </a:r>
            <a:r>
              <a:rPr lang="sr-Cyrl-RS" sz="2000" dirty="0"/>
              <a:t>одмах да настави да </a:t>
            </a:r>
            <a:r>
              <a:rPr lang="sr-Cyrl-RS" sz="2000" dirty="0" smtClean="0"/>
              <a:t>обезбеди </a:t>
            </a:r>
            <a:r>
              <a:rPr lang="sr-Cyrl-RS" sz="2000" dirty="0"/>
              <a:t>посебну обуку за запослене у оквиру Групе за интерну ревизију у области IPARD II. </a:t>
            </a:r>
            <a:r>
              <a:rPr lang="sr-Cyrl-RS" sz="2000" dirty="0" smtClean="0"/>
              <a:t>Обука </a:t>
            </a:r>
            <a:r>
              <a:rPr lang="sr-Cyrl-RS" sz="2000" dirty="0"/>
              <a:t>се може извршити заједно са обуком за интерне ревизоре МФ </a:t>
            </a:r>
            <a:r>
              <a:rPr lang="sr-Cyrl-RS" sz="2000" dirty="0" smtClean="0"/>
              <a:t>и ИА. </a:t>
            </a:r>
            <a:endParaRPr lang="sr-Latn-RS" sz="2000" dirty="0" smtClean="0"/>
          </a:p>
          <a:p>
            <a:pPr marL="0" indent="0">
              <a:buNone/>
            </a:pPr>
            <a:endParaRPr lang="sr-Cyrl-RS" sz="2000" dirty="0" smtClean="0"/>
          </a:p>
          <a:p>
            <a:pPr marL="0" indent="0">
              <a:buNone/>
            </a:pPr>
            <a:r>
              <a:rPr lang="sr-Cyrl-RS" sz="2200" dirty="0"/>
              <a:t>Одговор на налаз:</a:t>
            </a:r>
          </a:p>
          <a:p>
            <a:pPr marL="0" indent="0">
              <a:buNone/>
            </a:pPr>
            <a:r>
              <a:rPr lang="ru-RU" sz="2200" dirty="0"/>
              <a:t>План обуке за </a:t>
            </a:r>
            <a:r>
              <a:rPr lang="ru-RU" sz="2200" dirty="0" smtClean="0"/>
              <a:t>УТ </a:t>
            </a:r>
            <a:r>
              <a:rPr lang="ru-RU" sz="2200" dirty="0"/>
              <a:t>је </a:t>
            </a:r>
            <a:r>
              <a:rPr lang="ru-RU" sz="2200" dirty="0" smtClean="0"/>
              <a:t>ажуриран, а </a:t>
            </a:r>
            <a:r>
              <a:rPr lang="ru-RU" sz="2200" dirty="0"/>
              <a:t>неопходни тренинзи за </a:t>
            </a:r>
            <a:r>
              <a:rPr lang="ru-RU" sz="2200" dirty="0" smtClean="0"/>
              <a:t>организациону јединицу интерне контроле предвиђени су као приоритет.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4960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931224" cy="1296144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1"/>
                </a:solidFill>
              </a:rPr>
              <a:t/>
            </a:r>
            <a:br>
              <a:rPr lang="sr-Latn-RS" dirty="0" smtClean="0">
                <a:solidFill>
                  <a:schemeClr val="tx1"/>
                </a:solidFill>
              </a:rPr>
            </a:br>
            <a:r>
              <a:rPr lang="sr-Cyrl-RS" dirty="0" smtClean="0">
                <a:solidFill>
                  <a:schemeClr val="tx1"/>
                </a:solidFill>
              </a:rPr>
              <a:t>Напомена - активности </a:t>
            </a:r>
            <a:r>
              <a:rPr lang="sr-Cyrl-RS" dirty="0">
                <a:solidFill>
                  <a:schemeClr val="tx1"/>
                </a:solidFill>
              </a:rPr>
              <a:t>у вези запошљавања</a:t>
            </a:r>
            <a:r>
              <a:rPr lang="sr-Cyrl-RS" dirty="0">
                <a:solidFill>
                  <a:srgbClr val="FF0000"/>
                </a:solidFill>
              </a:rPr>
              <a:t/>
            </a:r>
            <a:br>
              <a:rPr lang="sr-Cyrl-R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363272" cy="4416152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У следећем правилнику о унутрашњем уређењу и систематизацији радних места у министарству, у УТ су предвиђена виша звања на извршилачким местима чије је попуњавање планирано и одобрено.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5831"/>
            <a:ext cx="7848600" cy="1927225"/>
          </a:xfrm>
        </p:spPr>
        <p:txBody>
          <a:bodyPr/>
          <a:lstStyle/>
          <a:p>
            <a:pPr algn="ctr"/>
            <a:r>
              <a:rPr lang="sr-Cyrl-RS" sz="3200" b="1" dirty="0" smtClean="0"/>
              <a:t/>
            </a:r>
            <a:br>
              <a:rPr lang="sr-Cyrl-RS" sz="3200" b="1" dirty="0" smtClean="0"/>
            </a:br>
            <a:r>
              <a:rPr lang="sr-Cyrl-RS" sz="3200" b="1" dirty="0" smtClean="0"/>
              <a:t/>
            </a:r>
            <a:br>
              <a:rPr lang="sr-Cyrl-RS" sz="3200" b="1" dirty="0" smtClean="0"/>
            </a:br>
            <a:r>
              <a:rPr lang="sr-Cyrl-RS" sz="4000" b="1" dirty="0" smtClean="0">
                <a:solidFill>
                  <a:schemeClr val="tx1"/>
                </a:solidFill>
              </a:rPr>
              <a:t>ХВАЛА НА ПАЖЊИ!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5576" y="4365105"/>
            <a:ext cx="7848600" cy="15121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RS" sz="1600" b="1" dirty="0" smtClean="0">
                <a:solidFill>
                  <a:srgbClr val="D2533C"/>
                </a:solidFill>
              </a:rPr>
              <a:t/>
            </a:r>
            <a:br>
              <a:rPr lang="sr-Cyrl-RS" sz="1600" b="1" dirty="0" smtClean="0">
                <a:solidFill>
                  <a:srgbClr val="D2533C"/>
                </a:solidFill>
              </a:rPr>
            </a:br>
            <a:r>
              <a:rPr lang="ru-RU" sz="2000" b="1" dirty="0" smtClean="0">
                <a:solidFill>
                  <a:srgbClr val="4C5A6A">
                    <a:lumMod val="60000"/>
                    <a:lumOff val="40000"/>
                  </a:srgbClr>
                </a:solidFill>
              </a:rPr>
              <a:t>Зоран јањатовић</a:t>
            </a:r>
            <a:endParaRPr lang="ru-RU" sz="2000" b="1" dirty="0">
              <a:solidFill>
                <a:srgbClr val="4C5A6A">
                  <a:lumMod val="60000"/>
                  <a:lumOff val="40000"/>
                </a:srgbClr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4C5A6A">
                    <a:lumMod val="60000"/>
                    <a:lumOff val="40000"/>
                  </a:srgbClr>
                </a:solidFill>
              </a:rPr>
              <a:t>Помоћник министра</a:t>
            </a:r>
            <a:endParaRPr lang="ru-RU" sz="2000" b="1" dirty="0">
              <a:solidFill>
                <a:srgbClr val="4C5A6A">
                  <a:lumMod val="60000"/>
                  <a:lumOff val="40000"/>
                </a:srgbClr>
              </a:solidFill>
            </a:endParaRPr>
          </a:p>
          <a:p>
            <a:pPr algn="ctr"/>
            <a:r>
              <a:rPr lang="sr-Latn-RS" sz="2000" b="1" cap="none" dirty="0" smtClean="0">
                <a:solidFill>
                  <a:srgbClr val="4C5A6A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zoran.janjatovic</a:t>
            </a:r>
            <a:r>
              <a:rPr lang="ru-RU" sz="2000" b="1" cap="none" dirty="0" smtClean="0">
                <a:solidFill>
                  <a:srgbClr val="4C5A6A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@minpolj.gov.rs</a:t>
            </a:r>
          </a:p>
          <a:p>
            <a:pPr algn="ctr"/>
            <a:r>
              <a:rPr lang="en-US" sz="1600" dirty="0" smtClean="0">
                <a:solidFill>
                  <a:srgbClr val="292934"/>
                </a:solidFill>
              </a:rPr>
              <a:t/>
            </a:r>
            <a:br>
              <a:rPr lang="en-US" sz="1600" dirty="0" smtClean="0">
                <a:solidFill>
                  <a:srgbClr val="292934"/>
                </a:solidFill>
              </a:rPr>
            </a:br>
            <a:endParaRPr lang="en-US" sz="1600" b="1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5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848600" cy="1526009"/>
          </a:xfrm>
        </p:spPr>
        <p:txBody>
          <a:bodyPr/>
          <a:lstStyle/>
          <a:p>
            <a:pPr algn="ctr"/>
            <a:r>
              <a:rPr lang="sr-Cyrl-RS" sz="3200" b="1" dirty="0" smtClean="0"/>
              <a:t>ИПАРД - Тренутно стање и налази екстерне ревизије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21350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r-Cyrl-RS" b="1" dirty="0" smtClean="0"/>
              <a:t>Друга седница Одбора за </a:t>
            </a:r>
          </a:p>
          <a:p>
            <a:pPr algn="ctr"/>
            <a:r>
              <a:rPr lang="sr-Cyrl-RS" b="1" dirty="0"/>
              <a:t>п</a:t>
            </a:r>
            <a:r>
              <a:rPr lang="sr-Cyrl-RS" b="1" dirty="0" smtClean="0"/>
              <a:t>раћење спровођења ИПАРД </a:t>
            </a:r>
            <a:r>
              <a:rPr lang="sr-Latn-RS" b="1" dirty="0" smtClean="0"/>
              <a:t>II </a:t>
            </a:r>
            <a:r>
              <a:rPr lang="sr-Cyrl-RS" b="1" dirty="0" smtClean="0"/>
              <a:t>програма</a:t>
            </a:r>
          </a:p>
          <a:p>
            <a:pPr algn="ctr"/>
            <a:r>
              <a:rPr lang="sr-Cyrl-RS" b="1" dirty="0" smtClean="0"/>
              <a:t>ИПАРД Агенција</a:t>
            </a:r>
          </a:p>
          <a:p>
            <a:pPr algn="ctr"/>
            <a:r>
              <a:rPr lang="sr-Cyrl-RS" sz="1800" dirty="0" smtClean="0"/>
              <a:t>Жарко Радат</a:t>
            </a:r>
          </a:p>
          <a:p>
            <a:r>
              <a:rPr lang="sr-Cyrl-RS" sz="1800" dirty="0" smtClean="0"/>
              <a:t>			          директор</a:t>
            </a:r>
          </a:p>
          <a:p>
            <a:r>
              <a:rPr lang="sr-Cyrl-RS" sz="1800" dirty="0" smtClean="0"/>
              <a:t>Београд, 03.октобар 2017.</a:t>
            </a:r>
            <a:endParaRPr lang="en-US" sz="1800" dirty="0"/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62424"/>
            <a:ext cx="1295707" cy="87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705995"/>
            <a:ext cx="1263327" cy="792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517" y="732309"/>
            <a:ext cx="349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8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dirty="0" smtClean="0"/>
              <a:t>ЕКСТЕРНА РЕВИЗИЈА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/>
              <a:t>Екстерна </a:t>
            </a:r>
            <a:r>
              <a:rPr lang="ru-RU" b="1" u="sng" dirty="0" smtClean="0"/>
              <a:t>ревизија</a:t>
            </a:r>
            <a:r>
              <a:rPr lang="ru-RU" dirty="0"/>
              <a:t> </a:t>
            </a:r>
            <a:r>
              <a:rPr lang="ru-RU" dirty="0" smtClean="0"/>
              <a:t>структуре </a:t>
            </a:r>
            <a:r>
              <a:rPr lang="ru-RU" dirty="0"/>
              <a:t>надлежне за спровођење ИПАРД Програма, реализована је у периоду од 14. августа до 15. </a:t>
            </a:r>
            <a:r>
              <a:rPr lang="ru-RU" dirty="0" smtClean="0"/>
              <a:t>септембра </a:t>
            </a:r>
            <a:r>
              <a:rPr lang="ru-RU" dirty="0"/>
              <a:t>текуће године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u="sng" dirty="0" smtClean="0"/>
              <a:t>Налази високог ризика</a:t>
            </a:r>
            <a:r>
              <a:rPr lang="ru-RU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Прилагођавање законодавног оквира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Меморандум о разумевању између НАО (Национални службеник за одобравање), Управљачког тела и ИПАРД </a:t>
            </a:r>
            <a:r>
              <a:rPr lang="ru-RU" dirty="0" smtClean="0"/>
              <a:t>Aгенције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Потписивање меморандума о разумевању са техничким телима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Запошљавање</a:t>
            </a:r>
            <a:endParaRPr lang="sr-Latn-RS" dirty="0" smtClean="0"/>
          </a:p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База референтних цена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Нова зграда ИПАРД </a:t>
            </a:r>
            <a:r>
              <a:rPr lang="sr-Latn-RS" dirty="0" smtClean="0"/>
              <a:t>A</a:t>
            </a:r>
            <a:r>
              <a:rPr lang="ru-RU" dirty="0" smtClean="0"/>
              <a:t>генције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409" y="620688"/>
            <a:ext cx="4752528" cy="648072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ИПАРД </a:t>
            </a:r>
            <a:r>
              <a:rPr lang="en-US" sz="2400" dirty="0" smtClean="0"/>
              <a:t>II </a:t>
            </a:r>
            <a:r>
              <a:rPr lang="sr-Cyrl-RS" sz="2400" dirty="0" smtClean="0"/>
              <a:t>ПРОГРАМ РС 2014-2020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149080"/>
            <a:ext cx="8279522" cy="237626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Т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оком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процеса промоције ИПАРД Програма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ru-RU" sz="1800" u="sng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п</a:t>
            </a:r>
            <a:r>
              <a:rPr lang="ru-RU" sz="1800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отенцијални корисници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ИПАРД програма - препоручили су унапређење појединих делова;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Т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оком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припреме подзаконских аката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- правилника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за мере 1 и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3 - </a:t>
            </a:r>
            <a:r>
              <a:rPr lang="ru-RU" sz="1800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МА </a:t>
            </a:r>
            <a:r>
              <a:rPr lang="ru-RU" sz="1800" u="sng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и </a:t>
            </a:r>
            <a:r>
              <a:rPr lang="ru-RU" sz="1800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ИА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уочили су потребу за поједностављењем и прецизнијим појашњењем одређених услова;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У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складу са искуством у спровођењу ИПАРД програма у другим земљама - </a:t>
            </a:r>
            <a:r>
              <a:rPr lang="ru-RU" sz="1800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ДГ </a:t>
            </a:r>
            <a:r>
              <a:rPr lang="ru-RU" sz="1800" u="sng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АГРИ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је дао препоруке потенцијалних измена. </a:t>
            </a:r>
            <a:endParaRPr lang="ru-RU" sz="18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5928" y="1421160"/>
            <a:ext cx="7991490" cy="1719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ИПАРД II ПРОГРАМ РС 2014-2020 усвојен је од стране Европске комисије 20. јануара 201</a:t>
            </a:r>
            <a:r>
              <a:rPr lang="sr-Latn-RS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5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.год;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I измене ИПАРД II ПРОГРАМА усвојене су од стране Европске комисије 05. јула 2017. године.</a:t>
            </a:r>
          </a:p>
          <a:p>
            <a:pPr marL="0" indent="0" algn="just">
              <a:buFont typeface="Arial" pitchFamily="34" charset="0"/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03520" y="3329516"/>
            <a:ext cx="3412695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400" dirty="0" smtClean="0"/>
              <a:t>РАЗЛОЗИ ЗА ИЗМЕНУ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7127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fontScale="40000" lnSpcReduction="20000"/>
          </a:bodyPr>
          <a:lstStyle/>
          <a:p>
            <a:endParaRPr lang="ru-RU" sz="2200" dirty="0" smtClean="0"/>
          </a:p>
          <a:p>
            <a:pPr marL="0" indent="0" algn="ctr">
              <a:buNone/>
            </a:pPr>
            <a:r>
              <a:rPr lang="sr-Cyrl-RS" sz="3200" b="1" dirty="0" smtClean="0">
                <a:solidFill>
                  <a:srgbClr val="D2533C"/>
                </a:solidFill>
              </a:rPr>
              <a:t> </a:t>
            </a:r>
            <a:r>
              <a:rPr lang="sr-Cyrl-RS" sz="5000" b="1" dirty="0" smtClean="0">
                <a:solidFill>
                  <a:srgbClr val="D2533C"/>
                </a:solidFill>
              </a:rPr>
              <a:t> </a:t>
            </a:r>
            <a:r>
              <a:rPr lang="sr-Latn-RS" sz="6000" b="1" dirty="0" smtClean="0">
                <a:solidFill>
                  <a:srgbClr val="D2533C"/>
                </a:solidFill>
              </a:rPr>
              <a:t>1</a:t>
            </a:r>
            <a:r>
              <a:rPr lang="sr-Latn-RS" sz="6000" b="1" dirty="0">
                <a:solidFill>
                  <a:srgbClr val="D2533C"/>
                </a:solidFill>
              </a:rPr>
              <a:t>. </a:t>
            </a:r>
            <a:r>
              <a:rPr lang="sr-Cyrl-RS" sz="6000" b="1" dirty="0">
                <a:solidFill>
                  <a:srgbClr val="D2533C"/>
                </a:solidFill>
              </a:rPr>
              <a:t>Прилагођавање законодавног </a:t>
            </a:r>
            <a:r>
              <a:rPr lang="sr-Cyrl-RS" sz="6000" b="1" dirty="0" smtClean="0">
                <a:solidFill>
                  <a:srgbClr val="D2533C"/>
                </a:solidFill>
              </a:rPr>
              <a:t>оквира</a:t>
            </a:r>
          </a:p>
          <a:p>
            <a:pPr marL="0" indent="0">
              <a:buNone/>
            </a:pPr>
            <a:endParaRPr lang="sr-Cyrl-RS" sz="4000" b="1" dirty="0" smtClean="0">
              <a:solidFill>
                <a:srgbClr val="D2533C"/>
              </a:solidFill>
            </a:endParaRPr>
          </a:p>
          <a:p>
            <a:r>
              <a:rPr lang="ru-RU" sz="5500" dirty="0"/>
              <a:t>Закон о пољопривреди и руралном развоју измењен је децембра   2016. године. </a:t>
            </a:r>
          </a:p>
          <a:p>
            <a:r>
              <a:rPr lang="ru-RU" sz="5500" dirty="0" smtClean="0"/>
              <a:t>Усвојени су правилници за Меру 1 (Инвестиције у физичку имовину пољопривредних газдинстава) и Меру 3 (Инвестиције у физичку имовину које се тичу прераде и маркетинг пољопривредних производа и производа рибарства) у септембру 2017. године.</a:t>
            </a:r>
          </a:p>
          <a:p>
            <a:endParaRPr lang="ru-RU" sz="2200" dirty="0"/>
          </a:p>
          <a:p>
            <a:endParaRPr lang="ru-RU" sz="2200" dirty="0" smtClean="0"/>
          </a:p>
          <a:p>
            <a:pPr marL="0" indent="0">
              <a:buNone/>
            </a:pPr>
            <a:endParaRPr lang="ru-RU" sz="5000" dirty="0" smtClean="0"/>
          </a:p>
          <a:p>
            <a:pPr marL="0" indent="0" algn="ctr">
              <a:buNone/>
            </a:pPr>
            <a:r>
              <a:rPr lang="ru-RU" sz="6000" dirty="0">
                <a:solidFill>
                  <a:srgbClr val="FF3300"/>
                </a:solidFill>
                <a:latin typeface="+mj-lt"/>
              </a:rPr>
              <a:t> </a:t>
            </a:r>
            <a:r>
              <a:rPr lang="ru-RU" sz="6000" dirty="0" smtClean="0">
                <a:solidFill>
                  <a:srgbClr val="FF3300"/>
                </a:solidFill>
                <a:latin typeface="+mj-lt"/>
              </a:rPr>
              <a:t>  </a:t>
            </a:r>
            <a:r>
              <a:rPr lang="ru-RU" sz="6000" b="1" dirty="0" smtClean="0">
                <a:solidFill>
                  <a:srgbClr val="D2533C"/>
                </a:solidFill>
                <a:latin typeface="+mj-lt"/>
              </a:rPr>
              <a:t>2. Меморандум </a:t>
            </a:r>
            <a:r>
              <a:rPr lang="ru-RU" sz="6000" b="1" dirty="0">
                <a:solidFill>
                  <a:srgbClr val="D2533C"/>
                </a:solidFill>
                <a:latin typeface="+mj-lt"/>
              </a:rPr>
              <a:t>о разумевању између НАО (Национални службеник за одобравање), Управљачког тела и ИПАРД </a:t>
            </a:r>
            <a:r>
              <a:rPr lang="ru-RU" sz="6000" b="1" dirty="0" smtClean="0">
                <a:solidFill>
                  <a:srgbClr val="D2533C"/>
                </a:solidFill>
                <a:latin typeface="+mj-lt"/>
              </a:rPr>
              <a:t>Aгенције</a:t>
            </a:r>
            <a:r>
              <a:rPr lang="ru-RU" sz="6000" dirty="0" smtClean="0">
                <a:solidFill>
                  <a:srgbClr val="D2533C"/>
                </a:solidFill>
                <a:latin typeface="+mj-lt"/>
              </a:rPr>
              <a:t>  </a:t>
            </a:r>
          </a:p>
          <a:p>
            <a:pPr marL="0" indent="0">
              <a:buNone/>
            </a:pPr>
            <a:endParaRPr lang="ru-RU" sz="3000" dirty="0">
              <a:solidFill>
                <a:srgbClr val="D2533C"/>
              </a:solidFill>
              <a:latin typeface="+mj-lt"/>
            </a:endParaRPr>
          </a:p>
          <a:p>
            <a:r>
              <a:rPr lang="ru-RU" sz="5500" dirty="0">
                <a:latin typeface="+mj-lt"/>
              </a:rPr>
              <a:t>П</a:t>
            </a:r>
            <a:r>
              <a:rPr lang="ru-RU" sz="5500" dirty="0" smtClean="0">
                <a:latin typeface="+mj-lt"/>
              </a:rPr>
              <a:t>отписан у септембру 2017. године</a:t>
            </a:r>
          </a:p>
          <a:p>
            <a:pPr marL="0" indent="0">
              <a:buNone/>
            </a:pPr>
            <a:endParaRPr lang="ru-RU" sz="3000" dirty="0" smtClean="0">
              <a:solidFill>
                <a:srgbClr val="D2533C"/>
              </a:solidFill>
              <a:latin typeface="+mj-lt"/>
            </a:endParaRPr>
          </a:p>
          <a:p>
            <a:pPr marL="0" indent="0">
              <a:buNone/>
            </a:pPr>
            <a:r>
              <a:rPr lang="ru-RU" sz="3000" dirty="0">
                <a:latin typeface="+mj-lt"/>
              </a:rPr>
              <a:t/>
            </a:r>
            <a:br>
              <a:rPr lang="ru-RU" sz="3000" dirty="0">
                <a:latin typeface="+mj-lt"/>
              </a:rPr>
            </a:br>
            <a:endParaRPr lang="ru-RU" sz="3000" dirty="0" smtClean="0">
              <a:latin typeface="+mj-lt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888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sr-Latn-RS" sz="3600" b="1" dirty="0"/>
              <a:t>3</a:t>
            </a:r>
            <a:r>
              <a:rPr lang="sr-Latn-RS" sz="3600" b="1" dirty="0" smtClean="0"/>
              <a:t>. </a:t>
            </a:r>
            <a:r>
              <a:rPr lang="ru-RU" sz="3600" b="1" dirty="0" smtClean="0"/>
              <a:t>Потписивање меморандума о разумевању </a:t>
            </a:r>
            <a:r>
              <a:rPr lang="ru-RU" sz="3600" b="1" dirty="0"/>
              <a:t>са техничким телима</a:t>
            </a:r>
            <a:br>
              <a:rPr lang="ru-RU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72136"/>
          </a:xfrm>
        </p:spPr>
        <p:txBody>
          <a:bodyPr/>
          <a:lstStyle/>
          <a:p>
            <a:r>
              <a:rPr lang="ru-RU" dirty="0" smtClean="0"/>
              <a:t>Меморандуми о разумевању су </a:t>
            </a:r>
            <a:r>
              <a:rPr lang="ru-RU" dirty="0"/>
              <a:t>потписани са пет техничких тела која ће бити укључена у рад у оквиру </a:t>
            </a:r>
            <a:r>
              <a:rPr lang="ru-RU" dirty="0" smtClean="0"/>
              <a:t>ИПАРД-а: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 Управа за ветерину,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 Сектори у области животне средине,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 Инспекторат за рад,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 Сектор пољопривредне инспекције и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 Управа за заштиту биља</a:t>
            </a:r>
          </a:p>
          <a:p>
            <a:r>
              <a:rPr lang="ru-RU" dirty="0" smtClean="0"/>
              <a:t>Техничка тела су надлежна </a:t>
            </a:r>
            <a:r>
              <a:rPr lang="ru-RU" dirty="0"/>
              <a:t>за проверу националних и ЕУ стандарда код ИПАРД корисника</a:t>
            </a:r>
            <a:endParaRPr lang="sr-Cyrl-RS" dirty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63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31304"/>
          </a:xfrm>
        </p:spPr>
        <p:txBody>
          <a:bodyPr>
            <a:noAutofit/>
          </a:bodyPr>
          <a:lstStyle/>
          <a:p>
            <a:pPr algn="ctr"/>
            <a:r>
              <a:rPr lang="sr-Latn-RS" sz="3600" b="1" dirty="0" smtClean="0"/>
              <a:t>4. </a:t>
            </a:r>
            <a:r>
              <a:rPr lang="sr-Cyrl-RS" sz="3600" b="1" dirty="0" smtClean="0"/>
              <a:t>Запошљавање</a:t>
            </a:r>
            <a:r>
              <a:rPr lang="sr-Cyrl-RS" sz="3600" dirty="0"/>
              <a:t/>
            </a:r>
            <a:br>
              <a:rPr lang="sr-Cyrl-R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ИПАРД Агенција је спровела опсежно запошљавање </a:t>
            </a:r>
            <a:r>
              <a:rPr lang="sr-Cyrl-RS" dirty="0" smtClean="0"/>
              <a:t>између Прве и Друге седнице Одбора за праћење спровођења ИПАРД </a:t>
            </a:r>
            <a:r>
              <a:rPr lang="sr-Latn-RS" dirty="0" smtClean="0"/>
              <a:t>II </a:t>
            </a:r>
            <a:r>
              <a:rPr lang="sr-Cyrl-RS" dirty="0" smtClean="0"/>
              <a:t>Програма</a:t>
            </a:r>
          </a:p>
          <a:p>
            <a:endParaRPr lang="sr-Latn-RS" dirty="0" smtClean="0"/>
          </a:p>
          <a:p>
            <a:r>
              <a:rPr lang="ru-RU" dirty="0" smtClean="0"/>
              <a:t>Св</a:t>
            </a:r>
            <a:r>
              <a:rPr lang="sr-Cyrl-RS" dirty="0" smtClean="0"/>
              <a:t>их 84</a:t>
            </a:r>
            <a:r>
              <a:rPr lang="ru-RU" dirty="0" smtClean="0"/>
              <a:t> новозапослен</a:t>
            </a:r>
            <a:r>
              <a:rPr lang="sr-Cyrl-RS" dirty="0" smtClean="0"/>
              <a:t>их</a:t>
            </a:r>
            <a:r>
              <a:rPr lang="ru-RU" smtClean="0"/>
              <a:t> </a:t>
            </a:r>
            <a:r>
              <a:rPr lang="ru-RU"/>
              <a:t>су </a:t>
            </a:r>
            <a:r>
              <a:rPr lang="ru-RU" smtClean="0"/>
              <a:t>прошли неопходне </a:t>
            </a:r>
            <a:r>
              <a:rPr lang="ru-RU" dirty="0"/>
              <a:t>обуке за рад, опште и </a:t>
            </a:r>
            <a:r>
              <a:rPr lang="ru-RU" dirty="0" smtClean="0"/>
              <a:t>специфичне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Усвојена је </a:t>
            </a:r>
            <a:r>
              <a:rPr lang="ru-RU" dirty="0"/>
              <a:t>нова систематизација чиме је омогућено да ИПАРД Агенција има адекватну структуру за спровођење ИПАРД </a:t>
            </a:r>
            <a:r>
              <a:rPr lang="ru-RU" dirty="0" smtClean="0"/>
              <a:t>Програма (оформљене су ИПАРД Писарница и Одсек надлежан за референтне цене)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2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sr-Latn-RS" sz="3600" b="1" dirty="0" smtClean="0"/>
              <a:t>5. </a:t>
            </a:r>
            <a:r>
              <a:rPr lang="sr-Cyrl-RS" sz="3600" b="1" dirty="0" smtClean="0"/>
              <a:t>База </a:t>
            </a:r>
            <a:r>
              <a:rPr lang="sr-Cyrl-RS" sz="3600" b="1" dirty="0"/>
              <a:t>референтних цена</a:t>
            </a:r>
            <a:br>
              <a:rPr lang="sr-Cyrl-R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/>
          <a:lstStyle/>
          <a:p>
            <a:r>
              <a:rPr lang="ru-RU" dirty="0" smtClean="0"/>
              <a:t>База </a:t>
            </a:r>
            <a:r>
              <a:rPr lang="ru-RU" dirty="0"/>
              <a:t>је </a:t>
            </a:r>
            <a:r>
              <a:rPr lang="ru-RU" dirty="0" smtClean="0"/>
              <a:t>припремљена и </a:t>
            </a:r>
            <a:r>
              <a:rPr lang="ru-RU" dirty="0"/>
              <a:t>попуњена расположивим </a:t>
            </a:r>
            <a:r>
              <a:rPr lang="ru-RU" dirty="0" smtClean="0"/>
              <a:t>ценама</a:t>
            </a:r>
          </a:p>
          <a:p>
            <a:r>
              <a:rPr lang="ru-RU" dirty="0" smtClean="0"/>
              <a:t>Предвиђено је њено непрекидно ажурирање</a:t>
            </a:r>
          </a:p>
          <a:p>
            <a:r>
              <a:rPr lang="ru-RU" dirty="0" smtClean="0"/>
              <a:t>База ће бити додатно </a:t>
            </a:r>
            <a:r>
              <a:rPr lang="ru-RU" dirty="0"/>
              <a:t>сигурносно обезбеђена путем ИТ подршке. </a:t>
            </a:r>
            <a:endParaRPr lang="ru-RU" dirty="0" smtClean="0"/>
          </a:p>
          <a:p>
            <a:r>
              <a:rPr lang="ru-RU" dirty="0" smtClean="0"/>
              <a:t>Правилник </a:t>
            </a:r>
            <a:r>
              <a:rPr lang="ru-RU" dirty="0"/>
              <a:t>за Базу </a:t>
            </a:r>
            <a:r>
              <a:rPr lang="ru-RU" dirty="0" smtClean="0"/>
              <a:t>референтних цена </a:t>
            </a:r>
            <a:r>
              <a:rPr lang="ru-RU" dirty="0"/>
              <a:t>и Приручник за рад </a:t>
            </a:r>
            <a:r>
              <a:rPr lang="ru-RU" dirty="0" smtClean="0"/>
              <a:t>Одељења надлежног за рад са референтним ценама </a:t>
            </a:r>
            <a:r>
              <a:rPr lang="ru-RU" dirty="0"/>
              <a:t>су припремљени.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sr-Latn-RS" sz="3700" b="1" dirty="0" smtClean="0"/>
              <a:t>6. </a:t>
            </a:r>
            <a:r>
              <a:rPr lang="sr-Cyrl-RS" sz="3700" b="1" dirty="0" smtClean="0"/>
              <a:t>Нова </a:t>
            </a:r>
            <a:r>
              <a:rPr lang="sr-Cyrl-RS" sz="3700" b="1" dirty="0"/>
              <a:t>зграда ИПАРД агенције</a:t>
            </a:r>
            <a:br>
              <a:rPr lang="sr-Cyrl-RS" sz="3700" b="1" dirty="0"/>
            </a:br>
            <a:endParaRPr lang="en-US" sz="3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72136"/>
          </a:xfrm>
        </p:spPr>
        <p:txBody>
          <a:bodyPr/>
          <a:lstStyle/>
          <a:p>
            <a:r>
              <a:rPr lang="sr-Cyrl-RS" dirty="0" smtClean="0"/>
              <a:t>Адаптација нове зграде ИПАРД </a:t>
            </a:r>
            <a:r>
              <a:rPr lang="sr-Latn-RS" dirty="0" smtClean="0"/>
              <a:t>A</a:t>
            </a:r>
            <a:r>
              <a:rPr lang="sr-Cyrl-RS" dirty="0" smtClean="0"/>
              <a:t>генције је завршена</a:t>
            </a:r>
          </a:p>
          <a:p>
            <a:endParaRPr lang="sr-Cyrl-RS" dirty="0" smtClean="0"/>
          </a:p>
          <a:p>
            <a:r>
              <a:rPr lang="sr-Cyrl-RS" dirty="0" smtClean="0"/>
              <a:t>Од сеп</a:t>
            </a:r>
            <a:r>
              <a:rPr lang="sr-Cyrl-RS" dirty="0"/>
              <a:t>т</a:t>
            </a:r>
            <a:r>
              <a:rPr lang="sr-Cyrl-RS" dirty="0" smtClean="0"/>
              <a:t>ембра 2017. године ИПАРД </a:t>
            </a:r>
            <a:r>
              <a:rPr lang="sr-Latn-RS" dirty="0" smtClean="0"/>
              <a:t>A</a:t>
            </a:r>
            <a:r>
              <a:rPr lang="sr-Cyrl-RS" dirty="0" smtClean="0"/>
              <a:t>генција је почела са радом на новој адреси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ru-RU" dirty="0" smtClean="0"/>
              <a:t>Налаз </a:t>
            </a:r>
            <a:r>
              <a:rPr lang="ru-RU" dirty="0"/>
              <a:t>који се тиче непостојања физичке сигурности у објекту, </a:t>
            </a:r>
            <a:r>
              <a:rPr lang="ru-RU" dirty="0" smtClean="0"/>
              <a:t>је </a:t>
            </a:r>
            <a:r>
              <a:rPr lang="ru-RU" dirty="0"/>
              <a:t>отклоњен преласком ИПАРД </a:t>
            </a:r>
            <a:r>
              <a:rPr lang="sr-Latn-RS" dirty="0" smtClean="0"/>
              <a:t>A</a:t>
            </a:r>
            <a:r>
              <a:rPr lang="ru-RU" dirty="0" smtClean="0"/>
              <a:t>генције </a:t>
            </a:r>
            <a:r>
              <a:rPr lang="ru-RU" dirty="0"/>
              <a:t>у нове </a:t>
            </a:r>
            <a:r>
              <a:rPr lang="ru-RU" dirty="0" smtClean="0"/>
              <a:t>просторије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sr-Cyrl-RS" sz="3400" b="1" dirty="0" smtClean="0"/>
              <a:t>Тренутне активности ИПАРД Агенције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28120"/>
          </a:xfrm>
        </p:spPr>
        <p:txBody>
          <a:bodyPr/>
          <a:lstStyle/>
          <a:p>
            <a:r>
              <a:rPr lang="sr-Cyrl-RS" dirty="0" smtClean="0"/>
              <a:t>Финализација процедура ИПАРД Агенције у складу са препорукама екстерне ревизије</a:t>
            </a:r>
            <a:endParaRPr lang="sr-Cyrl-RS" dirty="0"/>
          </a:p>
          <a:p>
            <a:r>
              <a:rPr lang="sr-Cyrl-RS" dirty="0" smtClean="0"/>
              <a:t>Слање акредитационог пакета</a:t>
            </a:r>
            <a:r>
              <a:rPr lang="sr-Latn-RS" dirty="0" smtClean="0"/>
              <a:t> </a:t>
            </a:r>
            <a:r>
              <a:rPr lang="sr-Cyrl-RS" dirty="0" smtClean="0"/>
              <a:t>Европској комисији се очекује средином октобра 2017. године</a:t>
            </a:r>
          </a:p>
          <a:p>
            <a:r>
              <a:rPr lang="sr-Cyrl-RS" dirty="0" smtClean="0"/>
              <a:t> Очекује се да се ДГ АГРИ ревизија спроведе од 20-24. новембра 2017. године</a:t>
            </a:r>
          </a:p>
          <a:p>
            <a:pPr marL="0" indent="0">
              <a:buNone/>
            </a:pPr>
            <a:endParaRPr lang="sr-Latn-RS" dirty="0" smtClean="0"/>
          </a:p>
          <a:p>
            <a:r>
              <a:rPr lang="sr-Cyrl-RS" dirty="0" smtClean="0"/>
              <a:t>Пројекат „Подршка ИПАРД Оперативној структури“ почео је 23. августа 2017. и очекује се да траје наредне две године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974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896544"/>
          </a:xfrm>
        </p:spPr>
        <p:txBody>
          <a:bodyPr>
            <a:normAutofit/>
          </a:bodyPr>
          <a:lstStyle/>
          <a:p>
            <a:pPr algn="ctr"/>
            <a:r>
              <a:rPr lang="sr-Cyrl-RS" sz="4500" b="1" dirty="0" smtClean="0"/>
              <a:t>ХВАЛА НА ПАЖЊИ!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869198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606" y="1772816"/>
            <a:ext cx="7848600" cy="1309985"/>
          </a:xfrm>
        </p:spPr>
        <p:txBody>
          <a:bodyPr/>
          <a:lstStyle/>
          <a:p>
            <a:pPr algn="ctr"/>
            <a:r>
              <a:rPr lang="sr-Cyrl-RS" sz="3600" b="1" dirty="0" smtClean="0"/>
              <a:t>План позива за спровођење мера ИПАРД програма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213508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r-Cyrl-RS" b="1" dirty="0" smtClean="0"/>
              <a:t>Друга  седница Одбора за </a:t>
            </a:r>
          </a:p>
          <a:p>
            <a:pPr algn="ctr"/>
            <a:r>
              <a:rPr lang="sr-Cyrl-RS" b="1" dirty="0"/>
              <a:t>п</a:t>
            </a:r>
            <a:r>
              <a:rPr lang="sr-Cyrl-RS" b="1" dirty="0" smtClean="0"/>
              <a:t>раћење спровођења ИПАРД </a:t>
            </a:r>
            <a:r>
              <a:rPr lang="sr-Latn-RS" b="1" dirty="0" smtClean="0"/>
              <a:t>II </a:t>
            </a:r>
            <a:r>
              <a:rPr lang="sr-Cyrl-RS" b="1" dirty="0" smtClean="0"/>
              <a:t>програма</a:t>
            </a:r>
          </a:p>
          <a:p>
            <a:pPr algn="ctr"/>
            <a:r>
              <a:rPr lang="sr-Cyrl-RS" b="1" dirty="0" smtClean="0"/>
              <a:t>Управљачко тело</a:t>
            </a:r>
          </a:p>
          <a:p>
            <a:pPr algn="ctr"/>
            <a:r>
              <a:rPr lang="sr-Cyrl-RS" sz="1800" dirty="0" smtClean="0"/>
              <a:t>Зоран Јањатовић</a:t>
            </a:r>
          </a:p>
          <a:p>
            <a:pPr algn="ctr"/>
            <a:r>
              <a:rPr lang="sr-Cyrl-RS" sz="1800" dirty="0" smtClean="0"/>
              <a:t>Руководилац Управљачког тела</a:t>
            </a:r>
            <a:endParaRPr lang="sr-Cyrl-RS" sz="1800" dirty="0"/>
          </a:p>
          <a:p>
            <a:endParaRPr lang="sr-Cyrl-RS" sz="1800" dirty="0" smtClean="0"/>
          </a:p>
          <a:p>
            <a:r>
              <a:rPr lang="sr-Cyrl-RS" sz="1800" dirty="0" smtClean="0"/>
              <a:t>Београд, 03. октобар 2017.</a:t>
            </a:r>
            <a:endParaRPr lang="en-US" sz="1800" dirty="0"/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987" y="658974"/>
            <a:ext cx="1295707" cy="87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17" y="658974"/>
            <a:ext cx="1263327" cy="792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rbija-Grb_wp_10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2720"/>
            <a:ext cx="53975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40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48" y="620688"/>
            <a:ext cx="8928992" cy="1296144"/>
          </a:xfrm>
        </p:spPr>
        <p:txBody>
          <a:bodyPr>
            <a:normAutofit/>
          </a:bodyPr>
          <a:lstStyle/>
          <a:p>
            <a:pPr algn="ctr"/>
            <a:r>
              <a:rPr lang="sr-Cyrl-RS" sz="3600" b="1" cap="all" dirty="0" smtClean="0"/>
              <a:t>СПРОВОЂЕЊЕ ПрвОГ планА позива </a:t>
            </a:r>
            <a:r>
              <a:rPr lang="sr-Cyrl-RS" sz="3600" b="1" cap="all" dirty="0"/>
              <a:t>за </a:t>
            </a:r>
            <a:r>
              <a:rPr lang="sr-Cyrl-RS" sz="3600" b="1" cap="all" dirty="0" smtClean="0"/>
              <a:t>мерЕ </a:t>
            </a:r>
            <a:r>
              <a:rPr lang="sr-Cyrl-RS" sz="3600" b="1" cap="all" dirty="0"/>
              <a:t>ИПАРД </a:t>
            </a:r>
            <a:r>
              <a:rPr lang="sr-Cyrl-RS" sz="3600" b="1" cap="all" dirty="0" smtClean="0"/>
              <a:t>Програма</a:t>
            </a:r>
            <a:endParaRPr lang="sr-Latn-RS" sz="3600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676456" cy="158417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основу 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усвојене</a:t>
            </a:r>
            <a:r>
              <a:rPr lang="sr-Cyrl-R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Прве </a:t>
            </a:r>
            <a:r>
              <a: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измене ИПАРД 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II </a:t>
            </a:r>
            <a:r>
              <a: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ПРОГРАМА Републике Србије за период 2014-2020. године</a:t>
            </a:r>
          </a:p>
          <a:p>
            <a:pPr marL="0" indent="0">
              <a:buNone/>
            </a:pPr>
            <a:r>
              <a:rPr lang="en-US" sz="1700" i="1" dirty="0" smtClean="0"/>
              <a:t>           </a:t>
            </a:r>
            <a:r>
              <a:rPr lang="sr-Cyrl-RS" sz="1700" i="1" dirty="0" smtClean="0"/>
              <a:t>(„</a:t>
            </a:r>
            <a:r>
              <a:rPr lang="sr-Cyrl-RS" sz="1700" i="1" dirty="0"/>
              <a:t>Сл. гласник РС”, бр. 84/17 од 20. септембра 2017. год</a:t>
            </a:r>
            <a:r>
              <a:rPr lang="en-US" sz="1700" i="1" dirty="0"/>
              <a:t>)</a:t>
            </a:r>
            <a:r>
              <a:rPr lang="sr-Cyrl-RS" sz="1700" i="1" dirty="0"/>
              <a:t> </a:t>
            </a:r>
            <a:endParaRPr lang="ru-RU" sz="1700" i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512" y="3861048"/>
            <a:ext cx="8900864" cy="2376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основу усвојених правилника за спровођење мера: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нвестиције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физичку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имовину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пољопривредних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газдинстава</a:t>
            </a:r>
            <a:r>
              <a:rPr lang="sr-Cyrl-R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М1;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R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нвестиције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физичку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имовину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које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се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Cyrl-R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тичу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прерад</a:t>
            </a:r>
            <a:r>
              <a:rPr lang="sr-Cyrl-R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маркетинг</a:t>
            </a:r>
            <a:r>
              <a:rPr lang="sr-Cyrl-R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пољопривредних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производа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производа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рибарства</a:t>
            </a:r>
            <a:r>
              <a:rPr lang="sr-Cyrl-R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М3;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r-Cyrl-RS" sz="1800" i="1" dirty="0" smtClean="0"/>
              <a:t>            („Сл. гласник </a:t>
            </a:r>
            <a:r>
              <a:rPr lang="sr-Cyrl-RS" sz="1800" i="1" dirty="0"/>
              <a:t>РС”, </a:t>
            </a:r>
            <a:r>
              <a:rPr lang="sr-Cyrl-RS" sz="1800" i="1" dirty="0" smtClean="0"/>
              <a:t>бр. 84/17 </a:t>
            </a:r>
            <a:r>
              <a:rPr lang="sr-Cyrl-RS" sz="1800" i="1" dirty="0"/>
              <a:t>од </a:t>
            </a:r>
            <a:r>
              <a:rPr lang="sr-Cyrl-RS" sz="1800" i="1" dirty="0" smtClean="0"/>
              <a:t>20. </a:t>
            </a:r>
            <a:r>
              <a:rPr lang="sr-Cyrl-RS" sz="1800" i="1" dirty="0"/>
              <a:t>септембра 2017. </a:t>
            </a:r>
            <a:r>
              <a:rPr lang="sr-Cyrl-RS" sz="1800" i="1" dirty="0" smtClean="0"/>
              <a:t>год</a:t>
            </a:r>
            <a:r>
              <a:rPr lang="en-US" sz="1800" i="1" dirty="0" smtClean="0"/>
              <a:t>)</a:t>
            </a:r>
            <a:r>
              <a:rPr lang="sr-Cyrl-RS" sz="1800" i="1" dirty="0" smtClean="0"/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418845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846936"/>
              </p:ext>
            </p:extLst>
          </p:nvPr>
        </p:nvGraphicFramePr>
        <p:xfrm>
          <a:off x="683568" y="1484784"/>
          <a:ext cx="7920880" cy="4611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1512168"/>
                <a:gridCol w="1656184"/>
                <a:gridCol w="1728192"/>
              </a:tblGrid>
              <a:tr h="414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>
                          <a:solidFill>
                            <a:schemeClr val="tx1"/>
                          </a:solidFill>
                          <a:effectLst/>
                        </a:rPr>
                        <a:t>Буџет </a:t>
                      </a: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(ЕУР)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414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>
                          <a:solidFill>
                            <a:schemeClr val="tx1"/>
                          </a:solidFill>
                          <a:effectLst/>
                        </a:rPr>
                        <a:t>Назив мере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ЕУ учешће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РС </a:t>
                      </a: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учешће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Укупно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4752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Мера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1 "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Инвестиције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у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физичку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имовину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пољопривредних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газдинстава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"- 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опрема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 и 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механизација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 (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укључујући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тракторе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7.535.248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2.511.749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10.046.997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944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Мера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3  „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Инвестиције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у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физичку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имовину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r-Cyrl-RS" sz="1400" dirty="0" smtClean="0">
                          <a:solidFill>
                            <a:schemeClr val="tx1"/>
                          </a:solidFill>
                          <a:effectLst/>
                        </a:rPr>
                        <a:t>које</a:t>
                      </a:r>
                      <a:r>
                        <a:rPr lang="sr-Cyrl-R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се тичу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прерад</a:t>
                      </a:r>
                      <a:r>
                        <a:rPr lang="sr-Cyrl-RS" sz="1400" dirty="0" smtClean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и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маркетинг</a:t>
                      </a:r>
                      <a:r>
                        <a:rPr lang="sr-Cyrl-RS" sz="1400" dirty="0" smtClean="0">
                          <a:solidFill>
                            <a:schemeClr val="tx1"/>
                          </a:solidFill>
                          <a:effectLst/>
                        </a:rPr>
                        <a:t>а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пољопривредних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производа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производа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рибарства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“ 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</a:rPr>
                        <a:t>– </a:t>
                      </a:r>
                      <a:r>
                        <a:rPr lang="en-GB" sz="1400" dirty="0" err="1" smtClean="0">
                          <a:solidFill>
                            <a:srgbClr val="FF0000"/>
                          </a:solidFill>
                          <a:effectLst/>
                        </a:rPr>
                        <a:t>опрема</a:t>
                      </a:r>
                      <a:r>
                        <a:rPr lang="sr-Cyrl-RS" sz="14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(укључујући средства М7 и</a:t>
                      </a:r>
                      <a:r>
                        <a:rPr lang="sr-Cyrl-RS" sz="1400" u="sng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sr-Cyrl-RS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М9)</a:t>
                      </a:r>
                      <a:endParaRPr lang="sr-Latn-RS" sz="1400" u="sng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7.464.752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2.441.191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9.905.943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271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solidFill>
                            <a:schemeClr val="tx1"/>
                          </a:solidFill>
                          <a:effectLst/>
                        </a:rPr>
                        <a:t>Укупно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15.000.000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4.952.940</a:t>
                      </a:r>
                      <a:endParaRPr lang="sr-Latn-R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19.952.940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11560" y="54867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b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Први план позива за спровођење мера ИПАРД </a:t>
            </a:r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Програма Децембар </a:t>
            </a:r>
            <a:r>
              <a:rPr lang="sr-Cyrl-RS" sz="2400" b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2017. </a:t>
            </a:r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sr-Cyrl-RS" sz="2400" b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Јануар 2018</a:t>
            </a:r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sr-Cyrl-RS" sz="2400" b="1" cap="all" spc="-100" dirty="0">
                <a:solidFill>
                  <a:schemeClr val="tx2"/>
                </a:solidFill>
              </a:rPr>
              <a:t> године</a:t>
            </a:r>
            <a:endParaRPr lang="sr-Latn-RS" sz="2400" b="1" cap="all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771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620688"/>
            <a:ext cx="3960440" cy="432048"/>
          </a:xfrm>
        </p:spPr>
        <p:txBody>
          <a:bodyPr>
            <a:noAutofit/>
          </a:bodyPr>
          <a:lstStyle/>
          <a:p>
            <a:r>
              <a:rPr lang="sr-Cyrl-RS" sz="2800" dirty="0" smtClean="0"/>
              <a:t>ПРОЦЕДУРА</a:t>
            </a:r>
            <a:r>
              <a:rPr lang="en-US" sz="2800" dirty="0" smtClean="0"/>
              <a:t> </a:t>
            </a:r>
            <a:r>
              <a:rPr lang="sr-Cyrl-RS" sz="2800" dirty="0" smtClean="0"/>
              <a:t>ИЗМЕНЕ</a:t>
            </a:r>
            <a:endParaRPr lang="en-US" sz="2800" b="1" u="sn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5928" y="1196752"/>
            <a:ext cx="799149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У складу са процедуром из </a:t>
            </a:r>
            <a:r>
              <a:rPr lang="ru-RU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Поглавља П – Управљање програмирањем у оквиру ИПАРД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–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која је саставни део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«акредитационог»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пакета</a:t>
            </a:r>
          </a:p>
          <a:p>
            <a:pPr marL="0" indent="0" algn="just">
              <a:buNone/>
            </a:pPr>
            <a:endParaRPr lang="ru-RU" sz="18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Група за програмирање у оквиру МА је прикупила и анализирала све пристигле предлоге за </a:t>
            </a:r>
            <a:r>
              <a:rPr lang="ru-RU" sz="1800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Прву измену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ИПАРД Програма;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Предлози су одобрени од стране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Head of MA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 достављени на разматрање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Head of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IA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</a:rPr>
              <a:t> – Директору Управе за аграрна плаћања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sr-Cyrl-R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Током процеса припреме измена - Оперативна структура је имала пуну подршку и континуирану комуникацију са колегама 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 ДГ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АГРИ;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Поред процедуре из Поглавља П - на нивоу Министарства пољопривреде, шумарства и водопривреде формирана је и 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Р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адна група како би се што квалитетније припремиле прве измене програма;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Током припрема </a:t>
            </a:r>
            <a:r>
              <a:rPr lang="sr-Cyrl-RS" sz="1800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Табеле модификације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која садржи све предлоге за измену ИПАРД Програма, колеге МА и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IA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</a:rPr>
              <a:t> су имале редовне састанке како би размортили све импликације предложених измена.</a:t>
            </a:r>
            <a:endParaRPr lang="ru-RU" sz="18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001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43528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400" b="1" dirty="0" smtClean="0"/>
              <a:t>Прихватљиве инвестиције</a:t>
            </a:r>
            <a:r>
              <a:rPr lang="sr-Latn-RS" sz="3400" b="1" dirty="0" smtClean="0"/>
              <a:t> </a:t>
            </a:r>
            <a:r>
              <a:rPr lang="sr-Cyrl-RS" sz="3400" b="1" dirty="0" smtClean="0"/>
              <a:t>/</a:t>
            </a:r>
            <a:r>
              <a:rPr lang="sr-Latn-RS" sz="3400" b="1" dirty="0" smtClean="0"/>
              <a:t> </a:t>
            </a:r>
            <a:r>
              <a:rPr lang="sr-Cyrl-RS" sz="3400" b="1" dirty="0" smtClean="0"/>
              <a:t>трошкови </a:t>
            </a:r>
            <a:br>
              <a:rPr lang="sr-Cyrl-RS" sz="3400" b="1" dirty="0" smtClean="0"/>
            </a:br>
            <a:r>
              <a:rPr lang="sr-Cyrl-RS" sz="3400" b="1" dirty="0" smtClean="0"/>
              <a:t>за први позив (децембар 2017 – јануар 2018.)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676456" cy="18722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1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Мера 1:</a:t>
            </a:r>
          </a:p>
          <a:p>
            <a:pPr marL="0" indent="0">
              <a:buNone/>
            </a:pPr>
            <a:r>
              <a:rPr lang="ru-RU" dirty="0" smtClean="0"/>
              <a:t>Инвестиције </a:t>
            </a:r>
            <a:r>
              <a:rPr lang="ru-RU" dirty="0"/>
              <a:t>у </a:t>
            </a:r>
            <a:r>
              <a:rPr lang="sr-Cyrl-RS" dirty="0"/>
              <a:t>секторима млеко, месо, воће и поврће, и остали </a:t>
            </a:r>
            <a:r>
              <a:rPr lang="sr-Cyrl-RS" dirty="0" smtClean="0"/>
              <a:t>усеви у: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Набавку пољопривредне опреме, машина и механизације </a:t>
            </a:r>
            <a:r>
              <a:rPr lang="ru-RU" dirty="0"/>
              <a:t>(укључујући тракторе до 100 kW</a:t>
            </a:r>
            <a:r>
              <a:rPr lang="ru-RU" dirty="0" smtClean="0"/>
              <a:t>)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ru-RU" dirty="0" smtClean="0"/>
              <a:t>; </a:t>
            </a:r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162888"/>
            <a:ext cx="8229600" cy="1642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1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Мера 3:</a:t>
            </a:r>
          </a:p>
          <a:p>
            <a:pPr marL="0" indent="0">
              <a:buNone/>
            </a:pPr>
            <a:r>
              <a:rPr lang="ru-RU" dirty="0" smtClean="0"/>
              <a:t>Инвестиције у</a:t>
            </a:r>
            <a:r>
              <a:rPr lang="sr-Cyrl-RS" dirty="0" smtClean="0"/>
              <a:t> </a:t>
            </a:r>
            <a:r>
              <a:rPr lang="sr-Cyrl-RS" dirty="0"/>
              <a:t>секторима млеко, месо, воће и </a:t>
            </a:r>
            <a:r>
              <a:rPr lang="sr-Cyrl-RS" dirty="0" smtClean="0"/>
              <a:t>поврће </a:t>
            </a:r>
            <a:r>
              <a:rPr lang="ru-RU" dirty="0" smtClean="0"/>
              <a:t>у: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Н</a:t>
            </a:r>
            <a:r>
              <a:rPr lang="ru-RU" dirty="0" smtClean="0"/>
              <a:t>абавку опреме. </a:t>
            </a:r>
          </a:p>
        </p:txBody>
      </p:sp>
    </p:spTree>
    <p:extLst>
      <p:ext uri="{BB962C8B-B14F-4D97-AF65-F5344CB8AC3E}">
        <p14:creationId xmlns:p14="http://schemas.microsoft.com/office/powerpoint/2010/main" val="41155235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913143"/>
              </p:ext>
            </p:extLst>
          </p:nvPr>
        </p:nvGraphicFramePr>
        <p:xfrm>
          <a:off x="683568" y="1626129"/>
          <a:ext cx="8208912" cy="4755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0598"/>
                <a:gridCol w="1751617"/>
                <a:gridCol w="1865662"/>
                <a:gridCol w="1791035"/>
              </a:tblGrid>
              <a:tr h="414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>
                          <a:solidFill>
                            <a:schemeClr val="tx1"/>
                          </a:solidFill>
                          <a:effectLst/>
                        </a:rPr>
                        <a:t>Буџет </a:t>
                      </a: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(ЕУР)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414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>
                          <a:solidFill>
                            <a:schemeClr val="tx1"/>
                          </a:solidFill>
                          <a:effectLst/>
                        </a:rPr>
                        <a:t>Назив мере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ЕУ учешће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МПШВ учешће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</a:rPr>
                        <a:t>Укупно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808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Мера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1 "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Инвестиције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у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физичку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имовину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пољопривредних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газдинстава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"- </a:t>
                      </a:r>
                      <a:r>
                        <a:rPr lang="sr-Cyrl-RS" sz="1400" dirty="0" smtClean="0">
                          <a:solidFill>
                            <a:srgbClr val="FF0000"/>
                          </a:solidFill>
                          <a:effectLst/>
                        </a:rPr>
                        <a:t>изградња +</a:t>
                      </a:r>
                      <a:r>
                        <a:rPr lang="sr-Cyrl-R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rgbClr val="FF0000"/>
                          </a:solidFill>
                          <a:effectLst/>
                        </a:rPr>
                        <a:t>опрема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и 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механизација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 (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укључујући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тракторе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9.900.325 (2016)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10.622.224 (2017)</a:t>
                      </a:r>
                      <a:endParaRPr lang="sr-Latn-R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3.300.108</a:t>
                      </a:r>
                      <a:r>
                        <a:rPr lang="sr-Cyrl-RS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(2016)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3.540.741 (2017)</a:t>
                      </a:r>
                      <a:endParaRPr lang="sr-Latn-R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27.363.398 </a:t>
                      </a:r>
                      <a:endParaRPr lang="sr-Latn-RS" sz="14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55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Мера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3  „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Инвестиције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у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физичку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имовину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r-Cyrl-RS" sz="1400" dirty="0" smtClean="0">
                          <a:solidFill>
                            <a:schemeClr val="tx1"/>
                          </a:solidFill>
                          <a:effectLst/>
                        </a:rPr>
                        <a:t>које</a:t>
                      </a:r>
                      <a:r>
                        <a:rPr lang="sr-Cyrl-R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се тичу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прерад</a:t>
                      </a:r>
                      <a:r>
                        <a:rPr lang="sr-Cyrl-RS" sz="1400" dirty="0" smtClean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и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маркетинг</a:t>
                      </a:r>
                      <a:r>
                        <a:rPr lang="sr-Cyrl-RS" sz="1400" dirty="0" smtClean="0">
                          <a:solidFill>
                            <a:schemeClr val="tx1"/>
                          </a:solidFill>
                          <a:effectLst/>
                        </a:rPr>
                        <a:t>а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пољопривредних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производа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производа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рибарства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“ 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</a:rPr>
                        <a:t>– </a:t>
                      </a:r>
                      <a:r>
                        <a:rPr lang="sr-Cyrl-RS" sz="1400" dirty="0" smtClean="0">
                          <a:solidFill>
                            <a:srgbClr val="FF0000"/>
                          </a:solidFill>
                          <a:effectLst/>
                        </a:rPr>
                        <a:t>изградња + </a:t>
                      </a:r>
                      <a:r>
                        <a:rPr lang="en-GB" sz="1400" dirty="0" err="1" smtClean="0">
                          <a:solidFill>
                            <a:srgbClr val="FF0000"/>
                          </a:solidFill>
                          <a:effectLst/>
                        </a:rPr>
                        <a:t>опрема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8.099.675 (2016) 8.690.276</a:t>
                      </a:r>
                      <a:r>
                        <a:rPr lang="sr-Cyrl-RS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(2017)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2.699.892</a:t>
                      </a:r>
                      <a:r>
                        <a:rPr lang="sr-Cyrl-RS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(2016)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2.896.759</a:t>
                      </a:r>
                      <a:r>
                        <a:rPr lang="sr-Cyrl-R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(2017)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22.386.602</a:t>
                      </a:r>
                      <a:endParaRPr lang="sr-Latn-RS" sz="1400" b="1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271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>
                          <a:solidFill>
                            <a:schemeClr val="tx1"/>
                          </a:solidFill>
                          <a:effectLst/>
                        </a:rPr>
                        <a:t>Укупно</a:t>
                      </a:r>
                      <a:endParaRPr lang="sr-Latn-R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37.312.500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12.437.500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49.750.000</a:t>
                      </a:r>
                      <a:endParaRPr lang="sr-Latn-R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11560" y="54867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Други </a:t>
            </a:r>
            <a:r>
              <a:rPr lang="sr-Cyrl-RS" sz="2400" b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план позива за спровођење </a:t>
            </a:r>
            <a:endParaRPr lang="sr-Cyrl-RS" sz="2400" b="1" cap="all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мера </a:t>
            </a:r>
            <a:r>
              <a:rPr lang="sr-Cyrl-RS" sz="2400" b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ИПАРД </a:t>
            </a:r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Програма </a:t>
            </a:r>
            <a:r>
              <a:rPr lang="sr-Latn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MAJ</a:t>
            </a:r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Јул </a:t>
            </a:r>
            <a:r>
              <a:rPr lang="sr-Cyrl-RS" sz="2400" b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2018</a:t>
            </a:r>
            <a:r>
              <a:rPr lang="sr-Cyrl-RS" sz="2400" b="1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sr-Cyrl-RS" sz="2400" b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године</a:t>
            </a:r>
            <a:endParaRPr lang="sr-Latn-RS" sz="2400" b="1" cap="all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89045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400" b="1" dirty="0" smtClean="0"/>
              <a:t>Прихватљиве инвестиције</a:t>
            </a:r>
            <a:r>
              <a:rPr lang="sr-Latn-RS" sz="3400" b="1" dirty="0" smtClean="0"/>
              <a:t> </a:t>
            </a:r>
            <a:r>
              <a:rPr lang="sr-Cyrl-RS" sz="3400" b="1" dirty="0" smtClean="0"/>
              <a:t>/</a:t>
            </a:r>
            <a:r>
              <a:rPr lang="sr-Latn-RS" sz="3400" b="1" dirty="0" smtClean="0"/>
              <a:t> </a:t>
            </a:r>
            <a:r>
              <a:rPr lang="sr-Cyrl-RS" sz="3400" b="1" dirty="0" smtClean="0"/>
              <a:t>трошкови </a:t>
            </a:r>
            <a:br>
              <a:rPr lang="sr-Cyrl-RS" sz="3400" b="1" dirty="0" smtClean="0"/>
            </a:br>
            <a:r>
              <a:rPr lang="sr-Cyrl-RS" sz="3400" b="1" dirty="0" smtClean="0"/>
              <a:t>за други позив (мај – јул 2018. год)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676456" cy="2304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1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Мера 1:</a:t>
            </a:r>
          </a:p>
          <a:p>
            <a:pPr marL="0" indent="0">
              <a:buNone/>
            </a:pPr>
            <a:r>
              <a:rPr lang="ru-RU" dirty="0" smtClean="0"/>
              <a:t>Инвестиције </a:t>
            </a:r>
            <a:r>
              <a:rPr lang="sr-Cyrl-RS" dirty="0" smtClean="0"/>
              <a:t>у </a:t>
            </a:r>
            <a:r>
              <a:rPr lang="sr-Cyrl-RS" dirty="0"/>
              <a:t>секторима млеко, месо, воће и поврће, и остали усеви у</a:t>
            </a:r>
            <a:r>
              <a:rPr lang="sr-Cyrl-RS" dirty="0" smtClean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Изградњу објеката;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Набавку пољопривредне опреме, машина и механизације </a:t>
            </a:r>
            <a:r>
              <a:rPr lang="ru-RU" dirty="0"/>
              <a:t>(укључујући тракторе до 100 kW</a:t>
            </a:r>
            <a:r>
              <a:rPr lang="ru-RU" dirty="0" smtClean="0"/>
              <a:t>); </a:t>
            </a:r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9944" y="4653136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1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Мера 3:</a:t>
            </a:r>
          </a:p>
          <a:p>
            <a:pPr marL="0" indent="0">
              <a:buNone/>
            </a:pPr>
            <a:r>
              <a:rPr lang="ru-RU" dirty="0" smtClean="0"/>
              <a:t>Инвестиције </a:t>
            </a:r>
            <a:r>
              <a:rPr lang="ru-RU" dirty="0"/>
              <a:t>у </a:t>
            </a:r>
            <a:r>
              <a:rPr lang="sr-Cyrl-RS" dirty="0" smtClean="0"/>
              <a:t>секторима </a:t>
            </a:r>
            <a:r>
              <a:rPr lang="sr-Cyrl-RS" dirty="0"/>
              <a:t>млеко, месо, воће и </a:t>
            </a:r>
            <a:r>
              <a:rPr lang="sr-Cyrl-RS" dirty="0" smtClean="0"/>
              <a:t>поврће у: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Изградњу објеката;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Н</a:t>
            </a:r>
            <a:r>
              <a:rPr lang="ru-RU" dirty="0" smtClean="0"/>
              <a:t>абавку опреме; </a:t>
            </a:r>
          </a:p>
        </p:txBody>
      </p:sp>
    </p:spTree>
    <p:extLst>
      <p:ext uri="{BB962C8B-B14F-4D97-AF65-F5344CB8AC3E}">
        <p14:creationId xmlns:p14="http://schemas.microsoft.com/office/powerpoint/2010/main" val="41657880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896544"/>
          </a:xfrm>
        </p:spPr>
        <p:txBody>
          <a:bodyPr>
            <a:normAutofit/>
          </a:bodyPr>
          <a:lstStyle/>
          <a:p>
            <a:pPr algn="ctr"/>
            <a:r>
              <a:rPr lang="sr-Cyrl-RS" sz="4500" b="1" dirty="0" smtClean="0"/>
              <a:t>ХВАЛА НА ПАЖЊИ!</a:t>
            </a:r>
            <a:endParaRPr lang="en-US" sz="4500" b="1" dirty="0"/>
          </a:p>
        </p:txBody>
      </p:sp>
      <p:sp>
        <p:nvSpPr>
          <p:cNvPr id="3" name="Rectangle 2"/>
          <p:cNvSpPr/>
          <p:nvPr/>
        </p:nvSpPr>
        <p:spPr>
          <a:xfrm>
            <a:off x="2300041" y="40770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Зоран Јањатовић</a:t>
            </a:r>
            <a:endParaRPr lang="ru-RU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sr-Latn-R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r-Latn-R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oran.janjatovic</a:t>
            </a:r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@minpolj.gov.rs</a:t>
            </a:r>
            <a:endParaRPr lang="ru-RU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011/3348-05</a:t>
            </a:r>
            <a:r>
              <a:rPr lang="sr-Latn-R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51020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568952" cy="2088232"/>
          </a:xfrm>
        </p:spPr>
        <p:txBody>
          <a:bodyPr/>
          <a:lstStyle/>
          <a:p>
            <a:pPr algn="ctr"/>
            <a:r>
              <a:rPr lang="ru-RU" sz="4400" b="1" dirty="0" smtClean="0"/>
              <a:t>активности </a:t>
            </a:r>
            <a:r>
              <a:rPr lang="ru-RU" sz="4400" b="1" dirty="0"/>
              <a:t>видљивости и </a:t>
            </a:r>
            <a:r>
              <a:rPr lang="sr-Cyrl-RS" sz="4400" b="1" dirty="0" smtClean="0"/>
              <a:t>ПРОМОЦ</a:t>
            </a:r>
            <a:r>
              <a:rPr lang="ru-RU" sz="4400" b="1" dirty="0" smtClean="0"/>
              <a:t>ије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2495128"/>
          </a:xfrm>
        </p:spPr>
        <p:txBody>
          <a:bodyPr>
            <a:normAutofit lnSpcReduction="10000"/>
          </a:bodyPr>
          <a:lstStyle/>
          <a:p>
            <a:pPr algn="ctr"/>
            <a:r>
              <a:rPr lang="sr-Cyrl-RS" b="1" dirty="0" smtClean="0"/>
              <a:t>Друга  седница Одбора за </a:t>
            </a:r>
            <a:r>
              <a:rPr lang="sr-Cyrl-RS" b="1" dirty="0"/>
              <a:t>праћење </a:t>
            </a:r>
            <a:endParaRPr lang="sr-Cyrl-RS" b="1" dirty="0" smtClean="0"/>
          </a:p>
          <a:p>
            <a:pPr algn="ctr"/>
            <a:r>
              <a:rPr lang="sr-Cyrl-RS" b="1" dirty="0" smtClean="0"/>
              <a:t>спровођења ИПАРД </a:t>
            </a:r>
            <a:r>
              <a:rPr lang="sr-Latn-RS" b="1" dirty="0" smtClean="0"/>
              <a:t>II </a:t>
            </a:r>
            <a:r>
              <a:rPr lang="sr-Cyrl-RS" b="1" dirty="0" smtClean="0"/>
              <a:t>програма</a:t>
            </a:r>
          </a:p>
          <a:p>
            <a:pPr algn="ctr"/>
            <a:r>
              <a:rPr lang="sr-Cyrl-RS" b="1" dirty="0" smtClean="0"/>
              <a:t>Управљачко тело</a:t>
            </a:r>
          </a:p>
          <a:p>
            <a:pPr lvl="0" algn="ctr">
              <a:buClr>
                <a:srgbClr val="93A299"/>
              </a:buClr>
            </a:pPr>
            <a:r>
              <a:rPr lang="ru-RU" sz="1800" dirty="0">
                <a:solidFill>
                  <a:srgbClr val="292934">
                    <a:lumMod val="75000"/>
                    <a:lumOff val="25000"/>
                  </a:srgbClr>
                </a:solidFill>
              </a:rPr>
              <a:t>Сања </a:t>
            </a:r>
            <a:r>
              <a:rPr lang="ru-RU" sz="1800" dirty="0" smtClean="0">
                <a:solidFill>
                  <a:srgbClr val="292934">
                    <a:lumMod val="75000"/>
                    <a:lumOff val="25000"/>
                  </a:srgbClr>
                </a:solidFill>
              </a:rPr>
              <a:t>Продановић</a:t>
            </a:r>
          </a:p>
          <a:p>
            <a:pPr lvl="0" algn="ctr">
              <a:buClr>
                <a:srgbClr val="93A299"/>
              </a:buClr>
            </a:pPr>
            <a:r>
              <a:rPr lang="ru-RU" sz="1800" dirty="0" smtClean="0">
                <a:solidFill>
                  <a:srgbClr val="292934">
                    <a:lumMod val="75000"/>
                    <a:lumOff val="25000"/>
                  </a:srgbClr>
                </a:solidFill>
              </a:rPr>
              <a:t> </a:t>
            </a:r>
            <a:r>
              <a:rPr lang="ru-RU" sz="1800" dirty="0">
                <a:solidFill>
                  <a:srgbClr val="292934">
                    <a:lumMod val="75000"/>
                    <a:lumOff val="25000"/>
                  </a:srgbClr>
                </a:solidFill>
              </a:rPr>
              <a:t>Руководилац Групе за техничку помоћ и </a:t>
            </a:r>
            <a:r>
              <a:rPr lang="ru-RU" sz="1800" dirty="0" smtClean="0">
                <a:solidFill>
                  <a:srgbClr val="292934">
                    <a:lumMod val="75000"/>
                    <a:lumOff val="25000"/>
                  </a:srgbClr>
                </a:solidFill>
              </a:rPr>
              <a:t>промоцију</a:t>
            </a:r>
            <a:endParaRPr lang="sr-Cyrl-RS" sz="1800" dirty="0" smtClean="0"/>
          </a:p>
          <a:p>
            <a:endParaRPr lang="sr-Cyrl-RS" sz="1800" dirty="0" smtClean="0">
              <a:solidFill>
                <a:srgbClr val="292934">
                  <a:lumMod val="75000"/>
                  <a:lumOff val="25000"/>
                </a:srgbClr>
              </a:solidFill>
            </a:endParaRPr>
          </a:p>
          <a:p>
            <a:r>
              <a:rPr lang="sr-Cyrl-RS" sz="1800" dirty="0" smtClean="0">
                <a:solidFill>
                  <a:srgbClr val="292934">
                    <a:lumMod val="75000"/>
                    <a:lumOff val="25000"/>
                  </a:srgbClr>
                </a:solidFill>
              </a:rPr>
              <a:t>Београд</a:t>
            </a:r>
            <a:r>
              <a:rPr lang="sr-Cyrl-RS" sz="1800" dirty="0">
                <a:solidFill>
                  <a:srgbClr val="292934">
                    <a:lumMod val="75000"/>
                    <a:lumOff val="25000"/>
                  </a:srgbClr>
                </a:solidFill>
              </a:rPr>
              <a:t>, 03. октобар 2017</a:t>
            </a:r>
            <a:r>
              <a:rPr lang="sr-Cyrl-RS" sz="1800" dirty="0" smtClean="0"/>
              <a:t>.</a:t>
            </a:r>
            <a:endParaRPr lang="en-US" sz="1800" dirty="0"/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1295707" cy="87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48680"/>
            <a:ext cx="1263327" cy="792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0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u="sng" dirty="0" smtClean="0"/>
              <a:t>Општи циљеви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r-Cyrl-RS" sz="2800" dirty="0"/>
              <a:t>повећање свести јавности о доприносу ЕУ руралном развоју у </a:t>
            </a:r>
            <a:r>
              <a:rPr lang="sr-Cyrl-RS" sz="2800" dirty="0" smtClean="0"/>
              <a:t>Србији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800" dirty="0"/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r-Cyrl-RS" sz="2800" dirty="0"/>
              <a:t>обезбеђивање транспарентне информације о могућностима које пружа ИПАРД II програм за све циљне </a:t>
            </a:r>
            <a:r>
              <a:rPr lang="sr-Cyrl-RS" sz="2800" dirty="0" smtClean="0"/>
              <a:t>групе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800" dirty="0"/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r-Cyrl-RS" sz="2800" dirty="0"/>
              <a:t>обезбеђивање видљивости резултата постигнутих кроз ИПАРД II подршку.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16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u="sng" dirty="0" smtClean="0"/>
              <a:t>Специфични циљеви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довољан </a:t>
            </a:r>
            <a:r>
              <a:rPr lang="ru-RU" dirty="0"/>
              <a:t>број квалитетних апликација и транспарентност имплементације за сваку меру </a:t>
            </a:r>
            <a:r>
              <a:rPr lang="ru-RU" dirty="0" smtClean="0"/>
              <a:t>пружањем </a:t>
            </a:r>
            <a:r>
              <a:rPr lang="ru-RU" dirty="0"/>
              <a:t>информација о могућностима финансирања у оквиру ИПАРД II програма, као и пружањем </a:t>
            </a:r>
            <a:r>
              <a:rPr lang="ru-RU" dirty="0" smtClean="0"/>
              <a:t>обука </a:t>
            </a:r>
            <a:r>
              <a:rPr lang="ru-RU" dirty="0"/>
              <a:t>и </a:t>
            </a:r>
            <a:r>
              <a:rPr lang="ru-RU" dirty="0" smtClean="0"/>
              <a:t>стручне помоћи</a:t>
            </a:r>
          </a:p>
          <a:p>
            <a:pPr algn="just"/>
            <a:r>
              <a:rPr lang="ru-RU" dirty="0" smtClean="0"/>
              <a:t>видљивост </a:t>
            </a:r>
            <a:r>
              <a:rPr lang="ru-RU" dirty="0"/>
              <a:t>резултата спроведених пројеката и </a:t>
            </a:r>
            <a:r>
              <a:rPr lang="ru-RU" dirty="0" smtClean="0"/>
              <a:t>промоцијс позитиваог доприноса </a:t>
            </a:r>
            <a:r>
              <a:rPr lang="ru-RU" dirty="0"/>
              <a:t>ЕУ и националног фонда руралном развоју у </a:t>
            </a:r>
            <a:r>
              <a:rPr lang="ru-RU" dirty="0" smtClean="0"/>
              <a:t>Србији</a:t>
            </a:r>
          </a:p>
          <a:p>
            <a:pPr algn="just"/>
            <a:r>
              <a:rPr lang="ru-RU" dirty="0" smtClean="0"/>
              <a:t>транспарентност </a:t>
            </a:r>
            <a:r>
              <a:rPr lang="ru-RU" dirty="0"/>
              <a:t>јавне подршке објављивањем списка подржаних </a:t>
            </a:r>
            <a:r>
              <a:rPr lang="ru-RU" dirty="0" smtClean="0"/>
              <a:t>корисника</a:t>
            </a:r>
          </a:p>
          <a:p>
            <a:pPr algn="just"/>
            <a:r>
              <a:rPr lang="ru-RU" dirty="0" smtClean="0"/>
              <a:t>Подизање јавне свести о </a:t>
            </a:r>
            <a:r>
              <a:rPr lang="ru-RU" dirty="0"/>
              <a:t>процесу приступања ЕУ и ИПАРД II подршци </a:t>
            </a:r>
            <a:r>
              <a:rPr lang="ru-RU" dirty="0" smtClean="0"/>
              <a:t>Србији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r>
              <a:rPr lang="sr-Cyrl-RS" sz="3600" b="1" u="sng" dirty="0" smtClean="0"/>
              <a:t>ОДГОВОРНА ТЕЛА 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08240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ИПАРД оперативне структуре </a:t>
            </a:r>
            <a:r>
              <a:rPr lang="ru-RU" dirty="0"/>
              <a:t>(ОС</a:t>
            </a:r>
            <a:r>
              <a:rPr lang="ru-RU" dirty="0" smtClean="0"/>
              <a:t>) </a:t>
            </a:r>
          </a:p>
          <a:p>
            <a:pPr algn="just"/>
            <a:r>
              <a:rPr lang="ru-RU" dirty="0" smtClean="0"/>
              <a:t>Задаци </a:t>
            </a:r>
            <a:r>
              <a:rPr lang="ru-RU" dirty="0"/>
              <a:t>и одговорности ИПАРД ОС </a:t>
            </a:r>
            <a:r>
              <a:rPr lang="ru-RU" dirty="0" smtClean="0"/>
              <a:t>су </a:t>
            </a:r>
            <a:r>
              <a:rPr lang="ru-RU" dirty="0"/>
              <a:t>наведени у Меморандуму о разумевању између УТ и ИПАРД </a:t>
            </a:r>
            <a:r>
              <a:rPr lang="ru-RU" dirty="0" smtClean="0"/>
              <a:t>Агенције</a:t>
            </a:r>
            <a:endParaRPr lang="sr-Cyrl-RS" dirty="0"/>
          </a:p>
          <a:p>
            <a:pPr marL="0" indent="0" algn="just">
              <a:buNone/>
            </a:pPr>
            <a:r>
              <a:rPr lang="sr-Cyrl-RS" b="1" spc="-100" dirty="0" smtClean="0">
                <a:solidFill>
                  <a:srgbClr val="D2533C"/>
                </a:solidFill>
                <a:ea typeface="+mj-ea"/>
                <a:cs typeface="+mj-cs"/>
              </a:rPr>
              <a:t>  </a:t>
            </a:r>
            <a:r>
              <a:rPr lang="sr-Cyrl-RS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</a:t>
            </a:r>
            <a:r>
              <a:rPr lang="sr-Cyrl-RS" sz="3600" b="1" u="sng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ЦИЉНЕ ГРУПЕ</a:t>
            </a:r>
          </a:p>
          <a:p>
            <a:pPr marL="0" indent="0" algn="just">
              <a:buNone/>
            </a:pPr>
            <a:endParaRPr lang="sr-Cyrl-RS" sz="1800" b="1" u="sng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ru-RU" dirty="0" smtClean="0"/>
              <a:t>Потенцијални корисници </a:t>
            </a:r>
            <a:r>
              <a:rPr lang="ru-RU" dirty="0"/>
              <a:t>и </a:t>
            </a:r>
            <a:r>
              <a:rPr lang="ru-RU" dirty="0" smtClean="0"/>
              <a:t>корисници ИПАРД подршке </a:t>
            </a:r>
          </a:p>
          <a:p>
            <a:pPr algn="just"/>
            <a:r>
              <a:rPr lang="ru-RU" dirty="0"/>
              <a:t>Заинтересоване стране из </a:t>
            </a:r>
            <a:r>
              <a:rPr lang="ru-RU" dirty="0" smtClean="0"/>
              <a:t>сектора (ИПАРД </a:t>
            </a:r>
            <a:r>
              <a:rPr lang="ru-RU" dirty="0"/>
              <a:t>Одбор за </a:t>
            </a:r>
            <a:r>
              <a:rPr lang="ru-RU" dirty="0" smtClean="0"/>
              <a:t>праћење) </a:t>
            </a:r>
            <a:endParaRPr lang="ru-RU" dirty="0"/>
          </a:p>
          <a:p>
            <a:pPr algn="just"/>
            <a:r>
              <a:rPr lang="ru-RU" dirty="0" smtClean="0"/>
              <a:t>Партнери пормоције (ПССС, службе ЈЛС, консултанти)</a:t>
            </a:r>
            <a:endParaRPr lang="ru-RU" dirty="0"/>
          </a:p>
          <a:p>
            <a:pPr algn="just"/>
            <a:r>
              <a:rPr lang="ru-RU" dirty="0" smtClean="0"/>
              <a:t>Креатори ставова (медији, академија, научно- </a:t>
            </a:r>
            <a:r>
              <a:rPr lang="ru-RU" dirty="0"/>
              <a:t>истраживачке </a:t>
            </a:r>
            <a:r>
              <a:rPr lang="ru-RU" dirty="0" smtClean="0"/>
              <a:t>организације)</a:t>
            </a:r>
            <a:endParaRPr lang="ru-RU" dirty="0"/>
          </a:p>
          <a:p>
            <a:pPr algn="just"/>
            <a:r>
              <a:rPr lang="ru-RU" dirty="0"/>
              <a:t>Шира јавност</a:t>
            </a:r>
          </a:p>
          <a:p>
            <a:pPr marL="0" indent="0" algn="just">
              <a:buNone/>
            </a:pPr>
            <a:r>
              <a:rPr lang="ru-RU" dirty="0"/>
              <a:t>	</a:t>
            </a:r>
          </a:p>
          <a:p>
            <a:pPr marL="0" indent="0" algn="just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94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u="sng" dirty="0" smtClean="0"/>
              <a:t>РЕАЛИЗОВАНЕ АКТИВНОСТИ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5069160"/>
          </a:xfrm>
        </p:spPr>
        <p:txBody>
          <a:bodyPr>
            <a:noAutofit/>
          </a:bodyPr>
          <a:lstStyle/>
          <a:p>
            <a:r>
              <a:rPr lang="sr-Cyrl-RS" sz="2500" dirty="0" smtClean="0"/>
              <a:t>Усвајање Плана комуникције и видљивости – Прва </a:t>
            </a:r>
            <a:r>
              <a:rPr lang="ru-RU" sz="2500" dirty="0" smtClean="0"/>
              <a:t>седница ИПАРД Одбора </a:t>
            </a:r>
            <a:r>
              <a:rPr lang="ru-RU" sz="2500" dirty="0"/>
              <a:t>за </a:t>
            </a:r>
            <a:r>
              <a:rPr lang="ru-RU" sz="2500" dirty="0" smtClean="0"/>
              <a:t>праћење, фебруар 2016. године </a:t>
            </a:r>
          </a:p>
          <a:p>
            <a:r>
              <a:rPr lang="ru-RU" sz="2500" dirty="0" smtClean="0"/>
              <a:t>Финансирање планирано кроз ИПАРД меру 9 – Техничка помоћ</a:t>
            </a:r>
          </a:p>
          <a:p>
            <a:r>
              <a:rPr lang="sr-Cyrl-RS" sz="2500" dirty="0" smtClean="0"/>
              <a:t>Ревизија ДГ </a:t>
            </a:r>
            <a:r>
              <a:rPr lang="sr-Cyrl-RS" sz="2500" dirty="0"/>
              <a:t>АГРИ </a:t>
            </a:r>
            <a:r>
              <a:rPr lang="sr-Cyrl-RS" sz="2500" dirty="0" smtClean="0"/>
              <a:t>спроведена </a:t>
            </a:r>
            <a:r>
              <a:rPr lang="sr-Cyrl-RS" sz="2500" dirty="0"/>
              <a:t>је током маја 2016. </a:t>
            </a:r>
            <a:r>
              <a:rPr lang="sr-Cyrl-RS" sz="2500" dirty="0" smtClean="0"/>
              <a:t>године </a:t>
            </a:r>
          </a:p>
          <a:p>
            <a:r>
              <a:rPr lang="sr-Cyrl-RS" sz="2500" dirty="0" smtClean="0"/>
              <a:t>С обзиром на </a:t>
            </a:r>
            <a:r>
              <a:rPr lang="sr-Cyrl-RS" sz="2500" dirty="0"/>
              <a:t>значајан број налаза и </a:t>
            </a:r>
            <a:r>
              <a:rPr lang="sr-Cyrl-RS" sz="2500" dirty="0" smtClean="0"/>
              <a:t>препорука ревизорског извештаја није дошло до поверавања управљања ИПАРД средствима, донета је одклука да </a:t>
            </a:r>
            <a:r>
              <a:rPr lang="sr-Cyrl-RS" sz="2500" dirty="0"/>
              <a:t>се активности </a:t>
            </a:r>
            <a:r>
              <a:rPr lang="sr-Cyrl-RS" sz="2500" dirty="0" smtClean="0"/>
              <a:t>на промоцији </a:t>
            </a:r>
            <a:r>
              <a:rPr lang="sr-Cyrl-RS" sz="2500" dirty="0"/>
              <a:t>ИПАРД програма </a:t>
            </a:r>
            <a:r>
              <a:rPr lang="sr-Cyrl-RS" sz="2500" dirty="0" smtClean="0"/>
              <a:t>редукују</a:t>
            </a:r>
          </a:p>
          <a:p>
            <a:r>
              <a:rPr lang="sr-Latn-RS" sz="2500" dirty="0" smtClean="0"/>
              <a:t>O</a:t>
            </a:r>
            <a:r>
              <a:rPr lang="sr-Cyrl-RS" sz="2500" dirty="0" smtClean="0"/>
              <a:t>длучено и да се  </a:t>
            </a:r>
            <a:r>
              <a:rPr lang="en-US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мере</a:t>
            </a:r>
            <a:r>
              <a:rPr lang="en-US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М7 и М9 </a:t>
            </a:r>
            <a:r>
              <a:rPr lang="sr-Cyrl-RS" sz="25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одложе</a:t>
            </a:r>
            <a:r>
              <a:rPr lang="en-US" sz="25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5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5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процеса преноса овлашћења</a:t>
            </a:r>
            <a:endParaRPr lang="sr-Cyrl-RS" sz="2500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56645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600" b="1" u="sng" dirty="0">
                <a:solidFill>
                  <a:srgbClr val="D2533C"/>
                </a:solidFill>
              </a:rPr>
              <a:t>РЕАЛИЗОВАНЕ </a:t>
            </a:r>
            <a:r>
              <a:rPr lang="sr-Cyrl-RS" sz="3600" b="1" u="sng" dirty="0" smtClean="0">
                <a:solidFill>
                  <a:srgbClr val="D2533C"/>
                </a:solidFill>
              </a:rPr>
              <a:t>АКТИВНОСТИ  2016 /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61120"/>
            <a:ext cx="8964488" cy="51362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Три радионице у оквиру </a:t>
            </a:r>
            <a:r>
              <a:rPr lang="ru-RU" sz="2800" dirty="0" smtClean="0"/>
              <a:t>Платформе </a:t>
            </a:r>
            <a:r>
              <a:rPr lang="ru-RU" sz="2800" dirty="0"/>
              <a:t>за рурално-регионалну политику </a:t>
            </a:r>
            <a:r>
              <a:rPr lang="ru-RU" sz="2800" dirty="0" smtClean="0"/>
              <a:t>пројекта „</a:t>
            </a:r>
            <a:r>
              <a:rPr lang="ru-RU" sz="2800" dirty="0"/>
              <a:t>Подршка руралном и регионалном развоју у Републици Србији</a:t>
            </a:r>
            <a:r>
              <a:rPr lang="ru-RU" sz="2800" dirty="0" smtClean="0"/>
              <a:t>“</a:t>
            </a:r>
          </a:p>
          <a:p>
            <a:pPr>
              <a:buFont typeface="Wingdings" pitchFamily="2" charset="2"/>
              <a:buChar char="§"/>
            </a:pPr>
            <a:endParaRPr lang="ru-RU" sz="2800" dirty="0" smtClean="0"/>
          </a:p>
          <a:p>
            <a:pPr>
              <a:buFont typeface="Wingdings" pitchFamily="2" charset="2"/>
              <a:buChar char="§"/>
            </a:pPr>
            <a:r>
              <a:rPr lang="ru-RU" sz="2800" dirty="0"/>
              <a:t>Тема: Припрема ИПАРД опреративне структуре за акредитацију- Правилници за спровођење мера ИПАРД II програма </a:t>
            </a:r>
            <a:endParaRPr lang="ru-RU" sz="2800" dirty="0" smtClean="0"/>
          </a:p>
          <a:p>
            <a:pPr>
              <a:buFont typeface="Wingdings" pitchFamily="2" charset="2"/>
              <a:buChar char="§"/>
            </a:pPr>
            <a:endParaRPr lang="ru-RU" sz="2800" dirty="0" smtClean="0"/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Представници </a:t>
            </a:r>
            <a:r>
              <a:rPr lang="ru-RU" sz="2800" dirty="0"/>
              <a:t>јединица локалне самоуправе и регионалне институције</a:t>
            </a:r>
          </a:p>
          <a:p>
            <a:pPr marL="182880" lvl="1">
              <a:buFont typeface="Wingdings" pitchFamily="2" charset="2"/>
              <a:buChar char="§"/>
            </a:pPr>
            <a:endParaRPr lang="en-US" sz="2400" dirty="0"/>
          </a:p>
          <a:p>
            <a:pPr marL="182880" lvl="1">
              <a:buFont typeface="Wingdings" pitchFamily="2" charset="2"/>
              <a:buChar char="§"/>
            </a:pPr>
            <a:endParaRPr lang="en-US" sz="2400" dirty="0"/>
          </a:p>
          <a:p>
            <a:pPr marL="182880" lvl="1">
              <a:buFont typeface="Wingdings" pitchFamily="2" charset="2"/>
              <a:buChar char="§"/>
            </a:pPr>
            <a:endParaRPr lang="ru-RU" sz="2400" dirty="0" smtClean="0"/>
          </a:p>
          <a:p>
            <a:pPr marL="182880" lvl="1">
              <a:buFont typeface="Wingdings" pitchFamily="2" charset="2"/>
              <a:buChar char="§"/>
            </a:pPr>
            <a:endParaRPr lang="ru-RU" sz="2400" dirty="0" smtClean="0"/>
          </a:p>
          <a:p>
            <a:pPr marL="182880" lvl="1">
              <a:buFont typeface="Wingdings" pitchFamily="2" charset="2"/>
              <a:buChar char="§"/>
            </a:pPr>
            <a:endParaRPr lang="ru-RU" sz="2400" dirty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 lvl="1">
              <a:buFont typeface="Wingdings" pitchFamily="2" charset="2"/>
              <a:buChar char="§"/>
            </a:pPr>
            <a:endParaRPr lang="ru-RU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475928" y="1124744"/>
            <a:ext cx="799149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У складу са процедуром из </a:t>
            </a:r>
            <a:r>
              <a:rPr lang="ru-RU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Поглавља П – Управљање програмирањем у оквиру ИПАРД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–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која је саставни део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«акредитационог»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пакета</a:t>
            </a:r>
          </a:p>
          <a:p>
            <a:pPr marL="0" indent="0" algn="just">
              <a:buNone/>
            </a:pPr>
            <a:endParaRPr lang="ru-RU" sz="18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Након што је, у сарадњи 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</a:rPr>
              <a:t>МА и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IA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</a:rPr>
              <a:t>, дефинисан коначан предлог Прве измене ИПАРД Програма, 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Пошто што су се колеге из ДГ АГРИ сагласиле,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Организована је електронска седница Одбора за праћење ИПАРД Програма и члановима Одбора су достављени прелози измена ИПАРД програма на одобрење;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Прве измене ИПАРД Програма одобрене су 31. јануара 2017. од стране Одбора за праћење;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Председавајући Одбора 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з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а праћење, Прву измену ИПАРД програма упутио је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31.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јануара Европској комисији (ДГ АГРИ) на усвајање;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Европска комисија (ДГ АГРИ) усвојила је измене програма 05. јула 2017. године.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339752" y="620688"/>
            <a:ext cx="396044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800" smtClean="0"/>
              <a:t>ПРОЦЕДУРА</a:t>
            </a:r>
            <a:r>
              <a:rPr lang="en-US" sz="2800" smtClean="0"/>
              <a:t> </a:t>
            </a:r>
            <a:r>
              <a:rPr lang="sr-Cyrl-RS" sz="2800" smtClean="0"/>
              <a:t>ИЗМЕНЕ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16440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600" b="1" u="sng" dirty="0">
                <a:solidFill>
                  <a:srgbClr val="D2533C"/>
                </a:solidFill>
              </a:rPr>
              <a:t>РЕАЛИЗОВАНЕ АКТИВНОСТИ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136232"/>
          </a:xfrm>
        </p:spPr>
        <p:txBody>
          <a:bodyPr>
            <a:normAutofit lnSpcReduction="10000"/>
          </a:bodyPr>
          <a:lstStyle/>
          <a:p>
            <a:r>
              <a:rPr lang="sr-Cyrl-RS" dirty="0" smtClean="0"/>
              <a:t>Обука ПССС као партнера  промоције током 2015 године </a:t>
            </a:r>
            <a:endParaRPr lang="sr-Cyrl-RS" dirty="0"/>
          </a:p>
          <a:p>
            <a:pPr lvl="1"/>
            <a:r>
              <a:rPr lang="sr-Cyrl-RS" sz="2200" dirty="0" smtClean="0"/>
              <a:t>Политика руралног развоја у ЕУ и Србији и припрема за имплементриање програма руралног развоја (</a:t>
            </a:r>
            <a:r>
              <a:rPr lang="en-US" sz="2200" dirty="0" smtClean="0"/>
              <a:t>IPARD II</a:t>
            </a:r>
            <a:r>
              <a:rPr lang="sr-Cyrl-RS" sz="2200" dirty="0" smtClean="0"/>
              <a:t>) -176 </a:t>
            </a:r>
          </a:p>
          <a:p>
            <a:pPr lvl="1"/>
            <a:r>
              <a:rPr lang="sr-Cyrl-RS" sz="2200" dirty="0" smtClean="0"/>
              <a:t>Израда бизнис планова и апликационих формулара за мере 1 и 7 </a:t>
            </a:r>
            <a:r>
              <a:rPr lang="en-US" sz="2200" dirty="0"/>
              <a:t>IPARD </a:t>
            </a:r>
            <a:r>
              <a:rPr lang="en-US" sz="2200" dirty="0" smtClean="0"/>
              <a:t>II</a:t>
            </a:r>
            <a:r>
              <a:rPr lang="sr-Cyrl-RS" sz="2200" dirty="0" smtClean="0"/>
              <a:t> програма) </a:t>
            </a:r>
          </a:p>
          <a:p>
            <a:pPr lvl="1"/>
            <a:endParaRPr lang="sr-Cyrl-RS" dirty="0" smtClean="0"/>
          </a:p>
          <a:p>
            <a:pPr algn="just"/>
            <a:r>
              <a:rPr lang="sr-Cyrl-RS" dirty="0" smtClean="0"/>
              <a:t>Годишњим програмом рада ПССС предвиђене су активности саветодаваца у вези са ширењем информација на тему ИПАРД потенцијалним корисницима – пољопривредним произвођачима из различитих сектора</a:t>
            </a:r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- Претприступни фондови ЕУ - ИПАРД </a:t>
            </a:r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- Представљање мера ИПАРД програма</a:t>
            </a:r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- Општи и специфични критеријуми за  мере М1 и М3 </a:t>
            </a:r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- Прихватљиве инвестиције за мере М1 и М3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3020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600" b="1" u="sng" dirty="0">
                <a:solidFill>
                  <a:srgbClr val="D2533C"/>
                </a:solidFill>
              </a:rPr>
              <a:t>РЕАЛИЗОВАНЕ </a:t>
            </a:r>
            <a:r>
              <a:rPr lang="sr-Cyrl-RS" sz="3600" b="1" u="sng" dirty="0" smtClean="0">
                <a:solidFill>
                  <a:srgbClr val="D2533C"/>
                </a:solidFill>
              </a:rPr>
              <a:t>АКТИВНОСТИ 2016 </a:t>
            </a:r>
            <a:r>
              <a:rPr lang="sr-Cyrl-RS" sz="3600" b="1" u="sng" dirty="0">
                <a:solidFill>
                  <a:srgbClr val="D2533C"/>
                </a:solidFill>
              </a:rPr>
              <a:t>/ 2017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79512" y="1700808"/>
            <a:ext cx="4176464" cy="639762"/>
          </a:xfrm>
        </p:spPr>
        <p:txBody>
          <a:bodyPr/>
          <a:lstStyle/>
          <a:p>
            <a:r>
              <a:rPr lang="sr-Cyrl-RS" b="1" dirty="0" smtClean="0"/>
              <a:t>АКТИВНОСТИ ПССС У 2016.</a:t>
            </a:r>
            <a:endParaRPr lang="en-US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58265605"/>
              </p:ext>
            </p:extLst>
          </p:nvPr>
        </p:nvGraphicFramePr>
        <p:xfrm>
          <a:off x="179512" y="2276872"/>
          <a:ext cx="4178969" cy="4177258"/>
        </p:xfrm>
        <a:graphic>
          <a:graphicData uri="http://schemas.openxmlformats.org/drawingml/2006/table">
            <a:tbl>
              <a:tblPr firstRow="1" firstCol="1" bandRow="1"/>
              <a:tblGrid>
                <a:gridCol w="2137822"/>
                <a:gridCol w="972236"/>
                <a:gridCol w="1068911"/>
              </a:tblGrid>
              <a:tr h="96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Информативни</a:t>
                      </a:r>
                      <a:r>
                        <a:rPr lang="sr-Cyrl-RS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 алат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effectLst/>
                          <a:latin typeface="Times New Roman"/>
                          <a:ea typeface="Times New Roman"/>
                        </a:rPr>
                        <a:t>Број одржаних догађаја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Број учесника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Догађаји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зимске школе, трибине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предавања, радионице)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Times New Roman"/>
                          <a:ea typeface="Times New Roman"/>
                        </a:rPr>
                        <a:t>299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Times New Roman"/>
                          <a:ea typeface="Times New Roman"/>
                        </a:rPr>
                        <a:t>7439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9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Медији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локалне ТВ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радио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новине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Times New Roman"/>
                          <a:ea typeface="Times New Roman"/>
                        </a:rPr>
                        <a:t>163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4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Билтен саветодавних</a:t>
                      </a:r>
                      <a:r>
                        <a:rPr lang="sr-Cyrl-RS" sz="1600" baseline="0" dirty="0" smtClean="0">
                          <a:effectLst/>
                          <a:latin typeface="Times New Roman"/>
                          <a:ea typeface="Times New Roman"/>
                        </a:rPr>
                        <a:t> служби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sr-Cyrl-R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4209608" cy="639762"/>
          </a:xfrm>
        </p:spPr>
        <p:txBody>
          <a:bodyPr/>
          <a:lstStyle/>
          <a:p>
            <a:r>
              <a:rPr lang="sr-Cyrl-RS" b="1" dirty="0">
                <a:solidFill>
                  <a:srgbClr val="D2533C"/>
                </a:solidFill>
              </a:rPr>
              <a:t>АКТИВНОСТИ ПССС У </a:t>
            </a:r>
            <a:r>
              <a:rPr lang="sr-Cyrl-RS" b="1" dirty="0" smtClean="0">
                <a:solidFill>
                  <a:srgbClr val="D2533C"/>
                </a:solidFill>
              </a:rPr>
              <a:t>2017.</a:t>
            </a:r>
            <a:endParaRPr lang="en-US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45875240"/>
              </p:ext>
            </p:extLst>
          </p:nvPr>
        </p:nvGraphicFramePr>
        <p:xfrm>
          <a:off x="4785519" y="2276872"/>
          <a:ext cx="4178969" cy="4177258"/>
        </p:xfrm>
        <a:graphic>
          <a:graphicData uri="http://schemas.openxmlformats.org/drawingml/2006/table">
            <a:tbl>
              <a:tblPr firstRow="1" firstCol="1" bandRow="1"/>
              <a:tblGrid>
                <a:gridCol w="2137822"/>
                <a:gridCol w="972236"/>
                <a:gridCol w="1068911"/>
              </a:tblGrid>
              <a:tr h="96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Информативни</a:t>
                      </a:r>
                      <a:r>
                        <a:rPr lang="sr-Cyrl-RS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 алат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effectLst/>
                          <a:latin typeface="Times New Roman"/>
                          <a:ea typeface="Times New Roman"/>
                        </a:rPr>
                        <a:t>Број одржаних догађаја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Број учесника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Догађаји</a:t>
                      </a:r>
                      <a:r>
                        <a:rPr kumimoji="0" lang="en-GB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(</a:t>
                      </a:r>
                      <a:r>
                        <a:rPr kumimoji="0" lang="sr-Cyrl-R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зимске школе, трибине</a:t>
                      </a:r>
                      <a:r>
                        <a:rPr kumimoji="0" lang="en-GB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</a:t>
                      </a:r>
                      <a:r>
                        <a:rPr kumimoji="0" lang="sr-Cyrl-R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предавања, радионице)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135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4235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smtClean="0">
                          <a:effectLst/>
                          <a:latin typeface="Times New Roman"/>
                          <a:ea typeface="Times New Roman"/>
                        </a:rPr>
                        <a:t>Медији</a:t>
                      </a:r>
                      <a:r>
                        <a:rPr lang="en-GB" sz="160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kumimoji="0" lang="sr-Cyrl-R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локалне ТВ</a:t>
                      </a:r>
                      <a:r>
                        <a:rPr kumimoji="0" lang="en-GB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</a:t>
                      </a:r>
                      <a:r>
                        <a:rPr kumimoji="0" lang="sr-Cyrl-R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радио</a:t>
                      </a:r>
                      <a:r>
                        <a:rPr kumimoji="0" lang="en-GB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</a:t>
                      </a:r>
                      <a:r>
                        <a:rPr kumimoji="0" lang="sr-Cyrl-R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новине)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87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Билтен саветодавних служби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 smtClean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09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sr-Cyrl-RS" sz="3600" b="1" u="sng" dirty="0" smtClean="0"/>
              <a:t>ПЛАНИРАНЕ АКТИВНОСТИ 2017 / 2018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 fontScale="92500" lnSpcReduction="10000"/>
          </a:bodyPr>
          <a:lstStyle/>
          <a:p>
            <a:pPr marL="182880" lvl="1" algn="just">
              <a:buClr>
                <a:srgbClr val="93A299"/>
              </a:buCl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292934"/>
                </a:solidFill>
              </a:rPr>
              <a:t>У току је израда </a:t>
            </a:r>
            <a:r>
              <a:rPr lang="ru-RU" sz="2400" dirty="0">
                <a:solidFill>
                  <a:srgbClr val="292934"/>
                </a:solidFill>
              </a:rPr>
              <a:t>Водича за кориснике за мере М1 и М3 заједно са ИПАРД Агенцијом</a:t>
            </a:r>
          </a:p>
          <a:p>
            <a:pPr marL="182880" lvl="1" algn="just">
              <a:buClr>
                <a:srgbClr val="93A299"/>
              </a:buClr>
              <a:buFont typeface="Wingdings" pitchFamily="2" charset="2"/>
              <a:buChar char="§"/>
            </a:pPr>
            <a:r>
              <a:rPr lang="ru-RU" sz="2400" dirty="0">
                <a:solidFill>
                  <a:srgbClr val="292934"/>
                </a:solidFill>
              </a:rPr>
              <a:t>Покренута је јавна набавка за израду ИПАРД </a:t>
            </a:r>
            <a:r>
              <a:rPr lang="ru-RU" sz="2400" dirty="0" smtClean="0">
                <a:solidFill>
                  <a:srgbClr val="292934"/>
                </a:solidFill>
              </a:rPr>
              <a:t>интернет странице</a:t>
            </a:r>
          </a:p>
          <a:p>
            <a:pPr marL="182880" lvl="1" algn="just">
              <a:buClr>
                <a:srgbClr val="93A299"/>
              </a:buCl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292934"/>
                </a:solidFill>
              </a:rPr>
              <a:t>Покренута </a:t>
            </a:r>
            <a:r>
              <a:rPr lang="ru-RU" sz="2400" dirty="0">
                <a:solidFill>
                  <a:srgbClr val="292934"/>
                </a:solidFill>
              </a:rPr>
              <a:t>је јавна набавка за штампање информативног материја (лифлета, брошура, водича)</a:t>
            </a:r>
          </a:p>
          <a:p>
            <a:pPr marL="182880" lvl="1" algn="just">
              <a:buClr>
                <a:srgbClr val="93A299"/>
              </a:buClr>
              <a:buFont typeface="Wingdings" pitchFamily="2" charset="2"/>
              <a:buChar char="§"/>
            </a:pPr>
            <a:r>
              <a:rPr lang="sr-Cyrl-RS" sz="2400" dirty="0">
                <a:solidFill>
                  <a:srgbClr val="292934"/>
                </a:solidFill>
              </a:rPr>
              <a:t>Модул предвиђен годишњим програмом ПССС за стицање саветодавних вештина потребних за активности за спровођење ИПАРД </a:t>
            </a:r>
            <a:r>
              <a:rPr lang="vi-VN" sz="2400" dirty="0">
                <a:solidFill>
                  <a:srgbClr val="292934"/>
                </a:solidFill>
              </a:rPr>
              <a:t>II</a:t>
            </a:r>
            <a:r>
              <a:rPr lang="sr-Cyrl-RS" sz="2400" dirty="0">
                <a:solidFill>
                  <a:srgbClr val="292934"/>
                </a:solidFill>
              </a:rPr>
              <a:t> програма крајем окотбра </a:t>
            </a:r>
            <a:r>
              <a:rPr lang="vi-VN" sz="2400" dirty="0">
                <a:solidFill>
                  <a:srgbClr val="292934"/>
                </a:solidFill>
              </a:rPr>
              <a:t>2017. </a:t>
            </a:r>
            <a:r>
              <a:rPr lang="sr-Cyrl-RS" sz="2400" dirty="0" smtClean="0">
                <a:solidFill>
                  <a:srgbClr val="292934"/>
                </a:solidFill>
              </a:rPr>
              <a:t>године</a:t>
            </a:r>
            <a:endParaRPr lang="sr-Cyrl-RS" sz="2400" dirty="0">
              <a:solidFill>
                <a:srgbClr val="292934"/>
              </a:solidFill>
            </a:endParaRPr>
          </a:p>
          <a:p>
            <a:pPr marL="182880" lvl="1" algn="just">
              <a:buClr>
                <a:srgbClr val="93A299"/>
              </a:buClr>
              <a:buFont typeface="Wingdings" pitchFamily="2" charset="2"/>
              <a:buChar char="§"/>
            </a:pPr>
            <a:r>
              <a:rPr lang="sr-Cyrl-RS" sz="2400" dirty="0">
                <a:solidFill>
                  <a:srgbClr val="292934"/>
                </a:solidFill>
              </a:rPr>
              <a:t>Догађаји у вези са информативном кампањом ИАПРД програма у сарадњи са ПССС, СКГО, Мрежом за рурални развој, Привредном комором Србије</a:t>
            </a:r>
          </a:p>
          <a:p>
            <a:pPr marL="182880" lvl="1" algn="just">
              <a:buClr>
                <a:srgbClr val="93A299"/>
              </a:buCl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292934"/>
                </a:solidFill>
              </a:rPr>
              <a:t>Активности на подизању свести </a:t>
            </a:r>
            <a:r>
              <a:rPr lang="ru-RU" sz="2400" dirty="0">
                <a:solidFill>
                  <a:srgbClr val="292934"/>
                </a:solidFill>
              </a:rPr>
              <a:t>о ИПАРД </a:t>
            </a:r>
            <a:r>
              <a:rPr lang="ru-RU" sz="2400" dirty="0" smtClean="0">
                <a:solidFill>
                  <a:srgbClr val="292934"/>
                </a:solidFill>
              </a:rPr>
              <a:t>програму </a:t>
            </a:r>
            <a:r>
              <a:rPr lang="ru-RU" sz="2400" dirty="0">
                <a:solidFill>
                  <a:srgbClr val="292934"/>
                </a:solidFill>
              </a:rPr>
              <a:t>у Србији </a:t>
            </a:r>
            <a:r>
              <a:rPr lang="ru-RU" sz="2400" dirty="0" smtClean="0">
                <a:solidFill>
                  <a:srgbClr val="292934"/>
                </a:solidFill>
              </a:rPr>
              <a:t>у сарадњи </a:t>
            </a:r>
            <a:r>
              <a:rPr lang="ru-RU" sz="2400" dirty="0">
                <a:solidFill>
                  <a:srgbClr val="292934"/>
                </a:solidFill>
              </a:rPr>
              <a:t>с ИПА </a:t>
            </a:r>
            <a:r>
              <a:rPr lang="ru-RU" sz="2400" dirty="0" smtClean="0">
                <a:solidFill>
                  <a:srgbClr val="292934"/>
                </a:solidFill>
              </a:rPr>
              <a:t>2013 пројектом: </a:t>
            </a:r>
            <a:r>
              <a:rPr lang="ru-RU" sz="2400" dirty="0">
                <a:solidFill>
                  <a:srgbClr val="292934"/>
                </a:solidFill>
              </a:rPr>
              <a:t>"Подршка ИПАРД оперативној структури (Управљачко </a:t>
            </a:r>
            <a:r>
              <a:rPr lang="ru-RU" sz="2400" dirty="0" smtClean="0">
                <a:solidFill>
                  <a:srgbClr val="292934"/>
                </a:solidFill>
              </a:rPr>
              <a:t>тело</a:t>
            </a:r>
            <a:r>
              <a:rPr lang="ru-RU" sz="2400" dirty="0">
                <a:solidFill>
                  <a:srgbClr val="292934"/>
                </a:solidFill>
              </a:rPr>
              <a:t>, ИПАРД агенција и </a:t>
            </a:r>
            <a:r>
              <a:rPr lang="ru-RU" sz="2400" dirty="0" smtClean="0">
                <a:solidFill>
                  <a:srgbClr val="292934"/>
                </a:solidFill>
              </a:rPr>
              <a:t>Саветодавне службе)</a:t>
            </a:r>
            <a:endParaRPr lang="en-US" sz="24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0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5831"/>
            <a:ext cx="7848600" cy="1927225"/>
          </a:xfrm>
        </p:spPr>
        <p:txBody>
          <a:bodyPr/>
          <a:lstStyle/>
          <a:p>
            <a:pPr algn="ctr"/>
            <a:r>
              <a:rPr lang="sr-Cyrl-RS" sz="3200" b="1" dirty="0" smtClean="0"/>
              <a:t/>
            </a:r>
            <a:br>
              <a:rPr lang="sr-Cyrl-RS" sz="3200" b="1" dirty="0" smtClean="0"/>
            </a:br>
            <a:r>
              <a:rPr lang="sr-Cyrl-RS" sz="3200" b="1" dirty="0" smtClean="0"/>
              <a:t/>
            </a:r>
            <a:br>
              <a:rPr lang="sr-Cyrl-RS" sz="3200" b="1" dirty="0" smtClean="0"/>
            </a:br>
            <a:r>
              <a:rPr lang="sr-Cyrl-RS" sz="4000" b="1" dirty="0" smtClean="0">
                <a:solidFill>
                  <a:schemeClr val="tx1"/>
                </a:solidFill>
              </a:rPr>
              <a:t>ХВАЛА НА ПАЖЊИ!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2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039" y="1541655"/>
            <a:ext cx="7848600" cy="1815337"/>
          </a:xfrm>
        </p:spPr>
        <p:txBody>
          <a:bodyPr/>
          <a:lstStyle/>
          <a:p>
            <a:pPr algn="ctr">
              <a:lnSpc>
                <a:spcPts val="6000"/>
              </a:lnSpc>
              <a:spcAft>
                <a:spcPts val="600"/>
              </a:spcAft>
            </a:pPr>
            <a:r>
              <a:rPr lang="sr-Cyrl-RS" sz="4800" b="1" dirty="0" smtClean="0"/>
              <a:t>Дневни ред и датум наредне седнице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2135088"/>
          </a:xfrm>
        </p:spPr>
        <p:txBody>
          <a:bodyPr>
            <a:normAutofit lnSpcReduction="10000"/>
          </a:bodyPr>
          <a:lstStyle/>
          <a:p>
            <a:pPr lvl="0" algn="ctr">
              <a:buClr>
                <a:srgbClr val="93A299"/>
              </a:buClr>
            </a:pPr>
            <a:r>
              <a:rPr lang="sr-Cyrl-RS" b="1" dirty="0">
                <a:solidFill>
                  <a:srgbClr val="292934">
                    <a:lumMod val="75000"/>
                    <a:lumOff val="25000"/>
                  </a:srgbClr>
                </a:solidFill>
              </a:rPr>
              <a:t>Друга  седница Одбора за праћење </a:t>
            </a:r>
          </a:p>
          <a:p>
            <a:pPr lvl="0" algn="ctr">
              <a:buClr>
                <a:srgbClr val="93A299"/>
              </a:buClr>
            </a:pPr>
            <a:r>
              <a:rPr lang="sr-Cyrl-RS" b="1" dirty="0">
                <a:solidFill>
                  <a:srgbClr val="292934">
                    <a:lumMod val="75000"/>
                    <a:lumOff val="25000"/>
                  </a:srgbClr>
                </a:solidFill>
              </a:rPr>
              <a:t>спровођења ИПАРД </a:t>
            </a:r>
            <a:r>
              <a:rPr lang="sr-Latn-RS" b="1" dirty="0">
                <a:solidFill>
                  <a:srgbClr val="292934">
                    <a:lumMod val="75000"/>
                    <a:lumOff val="25000"/>
                  </a:srgbClr>
                </a:solidFill>
              </a:rPr>
              <a:t>II </a:t>
            </a:r>
            <a:r>
              <a:rPr lang="sr-Cyrl-RS" b="1" dirty="0">
                <a:solidFill>
                  <a:srgbClr val="292934">
                    <a:lumMod val="75000"/>
                    <a:lumOff val="25000"/>
                  </a:srgbClr>
                </a:solidFill>
              </a:rPr>
              <a:t>програма</a:t>
            </a:r>
          </a:p>
          <a:p>
            <a:pPr lvl="0">
              <a:buClr>
                <a:srgbClr val="93A299"/>
              </a:buClr>
            </a:pPr>
            <a:endParaRPr lang="sr-Latn-RS" sz="1800" dirty="0" smtClean="0">
              <a:solidFill>
                <a:srgbClr val="292934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93A299"/>
              </a:buClr>
            </a:pPr>
            <a:endParaRPr lang="sr-Latn-RS" sz="1800" dirty="0">
              <a:solidFill>
                <a:srgbClr val="292934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93A299"/>
              </a:buClr>
            </a:pPr>
            <a:endParaRPr lang="sr-Cyrl-RS" sz="1800" dirty="0">
              <a:solidFill>
                <a:srgbClr val="292934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93A299"/>
              </a:buClr>
            </a:pPr>
            <a:r>
              <a:rPr lang="sr-Cyrl-RS" sz="1800" dirty="0">
                <a:solidFill>
                  <a:srgbClr val="292934">
                    <a:lumMod val="75000"/>
                    <a:lumOff val="25000"/>
                  </a:srgbClr>
                </a:solidFill>
              </a:rPr>
              <a:t>Београд, 03. октобар 2017.</a:t>
            </a:r>
            <a:endParaRPr lang="en-US" sz="1800" dirty="0">
              <a:solidFill>
                <a:srgbClr val="292934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62424"/>
            <a:ext cx="1295707" cy="87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705995"/>
            <a:ext cx="1263327" cy="792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0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548680"/>
            <a:ext cx="5040560" cy="432048"/>
          </a:xfrm>
        </p:spPr>
        <p:txBody>
          <a:bodyPr>
            <a:noAutofit/>
          </a:bodyPr>
          <a:lstStyle/>
          <a:p>
            <a:r>
              <a:rPr lang="sr-Cyrl-RS" sz="2400" dirty="0" smtClean="0"/>
              <a:t>СТРУКТУРА УСВОЈЕНИХ ИЗМЕНА</a:t>
            </a:r>
            <a:endParaRPr lang="en-US" sz="24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5928" y="1124744"/>
            <a:ext cx="812852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800" u="sng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Техничке измене: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Измене у вези са Секторским споразумом (Највећи број измена) обзиром да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Секторски 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споразум није био усвојен током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припреме ИПАРД Програма;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Измене којима су унапређени и појашњени одређен</a:t>
            </a:r>
            <a:r>
              <a:rPr lang="sr-Latn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e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информације у уводном делу програма;</a:t>
            </a:r>
          </a:p>
          <a:p>
            <a:pPr marL="0" indent="0" algn="just">
              <a:buNone/>
            </a:pPr>
            <a:endParaRPr lang="sr-Cyrl-RS" sz="18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sr-Cyrl-RS" sz="1800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Измене у мерама: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Измене у специфичним критеријумима којима се дефинишу потенцијални корисници;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Измене у делу прихватљивих инвестиција (обновљиви извори);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Разјашњења одређене категорије корисника (млади);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Појашњења у минималном </a:t>
            </a:r>
            <a:r>
              <a:rPr lang="sr-Cyrl-RS" sz="18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износу </a:t>
            </a: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подршке/прихватљивих инвестиција;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Измене у табели демаркације корисника ИПАРД и национални мера;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Појашњења у делу анекса ИПАРД програма. </a:t>
            </a:r>
            <a:endParaRPr lang="ru-RU" sz="18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6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5831"/>
            <a:ext cx="7848600" cy="1927225"/>
          </a:xfrm>
        </p:spPr>
        <p:txBody>
          <a:bodyPr/>
          <a:lstStyle/>
          <a:p>
            <a:pPr algn="ctr"/>
            <a:r>
              <a:rPr lang="sr-Cyrl-RS" sz="3200" b="1" dirty="0" smtClean="0"/>
              <a:t/>
            </a:r>
            <a:br>
              <a:rPr lang="sr-Cyrl-RS" sz="3200" b="1" dirty="0" smtClean="0"/>
            </a:br>
            <a:r>
              <a:rPr lang="sr-Cyrl-RS" sz="3200" b="1" dirty="0" smtClean="0"/>
              <a:t/>
            </a:r>
            <a:br>
              <a:rPr lang="sr-Cyrl-RS" sz="3200" b="1" dirty="0" smtClean="0"/>
            </a:br>
            <a:r>
              <a:rPr lang="sr-Cyrl-RS" sz="4000" b="1" dirty="0" smtClean="0">
                <a:solidFill>
                  <a:schemeClr val="tx1"/>
                </a:solidFill>
              </a:rPr>
              <a:t>ХВАЛА НА ПАЖЊИ!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5576" y="4365105"/>
            <a:ext cx="7848600" cy="1656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RS" sz="1600" b="1" dirty="0" smtClean="0"/>
              <a:t/>
            </a:r>
            <a:br>
              <a:rPr lang="sr-Cyrl-RS" sz="1600" b="1" dirty="0" smtClean="0"/>
            </a:br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Слободан Живановић</a:t>
            </a:r>
          </a:p>
          <a:p>
            <a:pPr algn="ctr"/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Руководилац Групе за </a:t>
            </a:r>
            <a:r>
              <a:rPr lang="ru-RU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програмирање</a:t>
            </a:r>
            <a:endParaRPr lang="ru-RU" sz="1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sz="1600" b="1" cap="none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slobodan.zivanovic@minpolj.gov.rs</a:t>
            </a:r>
          </a:p>
          <a:p>
            <a:pPr algn="ctr"/>
            <a:r>
              <a:rPr lang="ru-RU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011/3348-051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endParaRPr lang="en-US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82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ИПАРД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Одбор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праћење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Поверавање управљања ИПАРД –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тренутна ситуација и даљи кораци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7118" y="3614072"/>
            <a:ext cx="7149766" cy="2076867"/>
          </a:xfrm>
        </p:spPr>
        <p:txBody>
          <a:bodyPr anchor="ctr" anchorCtr="0">
            <a:normAutofit fontScale="85000" lnSpcReduction="20000"/>
          </a:bodyPr>
          <a:lstStyle/>
          <a:p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Душан Брајковић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Помоћник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министра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Руководилац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Сектора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управ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љ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ање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средствима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Европске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уније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Управљачка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труктура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Јединица за подршку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НАО и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Национални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Фонд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Министарство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1" descr="cid:image001.png@01D01890.11582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555" y="5400426"/>
            <a:ext cx="2428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40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6" y="365126"/>
            <a:ext cx="8328860" cy="10922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Преглед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кључних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досадашњих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корака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86" y="1457326"/>
            <a:ext cx="8328860" cy="5304421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Припреме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акредитацију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ИПАРД-а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оквиру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раније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перспективе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покренуте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још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у 2010.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Национални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правни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оквир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индиректно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управљање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ИПА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програм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им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укључују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ћ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и ИПАРД)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заокружен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децембру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ИПА оквирни споразум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Уредба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Владе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о ИПА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Одлука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Владе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именовању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одговорних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лица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Уредба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Владе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о АА, ИПАРД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секторски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споразум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индиректно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управљање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ИПАРД-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НИПАК, НАО,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Управљачка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НАО СО и НФ)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Оперативна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УТ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и ИПАРД А);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Током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2015.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спроведене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интензивне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припреме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ИПАРД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тела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новембру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завршена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екстерна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децембру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2015. НАО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поднео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Захтев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поверавање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индиректно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управљање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ИПАРД-а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четири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мере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М1, М3, М7 и М9);</a:t>
            </a:r>
          </a:p>
        </p:txBody>
      </p:sp>
    </p:spTree>
    <p:extLst>
      <p:ext uri="{BB962C8B-B14F-4D97-AF65-F5344CB8AC3E}">
        <p14:creationId xmlns:p14="http://schemas.microsoft.com/office/powerpoint/2010/main" val="26698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2914</TotalTime>
  <Words>3902</Words>
  <Application>Microsoft Office PowerPoint</Application>
  <PresentationFormat>On-screen Show (4:3)</PresentationFormat>
  <Paragraphs>492</Paragraphs>
  <Slides>54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Clarity</vt:lpstr>
      <vt:lpstr>Office Theme</vt:lpstr>
      <vt:lpstr>Equity</vt:lpstr>
      <vt:lpstr>Република србија  Министарство пољопривреде,  шумарства и водопривреде</vt:lpstr>
      <vt:lpstr>I измена ИПАРД II програма  Републике србије 2014-2020</vt:lpstr>
      <vt:lpstr>ИПАРД II ПРОГРАМ РС 2014-2020</vt:lpstr>
      <vt:lpstr>ПРОЦЕДУРА ИЗМЕНЕ</vt:lpstr>
      <vt:lpstr>PowerPoint Presentation</vt:lpstr>
      <vt:lpstr>СТРУКТУРА УСВОЈЕНИХ ИЗМЕНА</vt:lpstr>
      <vt:lpstr>  ХВАЛА НА ПАЖЊИ! </vt:lpstr>
      <vt:lpstr>ИПАРД Одбор за праћење  Поверавање управљања ИПАРД – тренутна ситуација и даљи кораци</vt:lpstr>
      <vt:lpstr>1. Преглед кључних досадашњих корака (1)</vt:lpstr>
      <vt:lpstr>1. Преглед кључних досадашњих корака (2)</vt:lpstr>
      <vt:lpstr>2. Друга екстерна ревизија (1)</vt:lpstr>
      <vt:lpstr>2. Друга екстерна ревизија (2)</vt:lpstr>
      <vt:lpstr>2. Друга екстерна ревизија (3)</vt:lpstr>
      <vt:lpstr>3. Даљи кораци у вези са ИПАРД поверавањем</vt:lpstr>
      <vt:lpstr>Хвала на пажњи.   Контакт: dusan.brajkovic@mfin.gov.rs,  +381 11 3642 878</vt:lpstr>
      <vt:lpstr>  Канцеларија за ревизију система управљања средствима ЕУ   Друга седница Одбора за праћење ИПАРД II програма Слободан Карановић заменик директора Канцеларије    </vt:lpstr>
      <vt:lpstr>О нама</vt:lpstr>
      <vt:lpstr>Правни оквир</vt:lpstr>
      <vt:lpstr>Активности Канцеларије које су везане за ИПАРД</vt:lpstr>
      <vt:lpstr>PowerPoint Presentation</vt:lpstr>
      <vt:lpstr>ИПАРД - Тренутно стање и налази екстерне ревизије</vt:lpstr>
      <vt:lpstr>Налази ранга „major“</vt:lpstr>
      <vt:lpstr>PowerPoint Presentation</vt:lpstr>
      <vt:lpstr>PowerPoint Presentation</vt:lpstr>
      <vt:lpstr>PowerPoint Presentation</vt:lpstr>
      <vt:lpstr> Напомена - активности у вези запошљавања </vt:lpstr>
      <vt:lpstr>  ХВАЛА НА ПАЖЊИ! </vt:lpstr>
      <vt:lpstr>ИПАРД - Тренутно стање и налази екстерне ревизије</vt:lpstr>
      <vt:lpstr>ЕКСТЕРНА РЕВИЗИЈА</vt:lpstr>
      <vt:lpstr>PowerPoint Presentation</vt:lpstr>
      <vt:lpstr>3. Потписивање меморандума о разумевању са техничким телима </vt:lpstr>
      <vt:lpstr>4. Запошљавање </vt:lpstr>
      <vt:lpstr>5. База референтних цена </vt:lpstr>
      <vt:lpstr>6. Нова зграда ИПАРД агенције </vt:lpstr>
      <vt:lpstr>Тренутне активности ИПАРД Агенције</vt:lpstr>
      <vt:lpstr>ХВАЛА НА ПАЖЊИ!</vt:lpstr>
      <vt:lpstr>План позива за спровођење мера ИПАРД програма</vt:lpstr>
      <vt:lpstr>СПРОВОЂЕЊЕ ПрвОГ планА позива за мерЕ ИПАРД Програма</vt:lpstr>
      <vt:lpstr>PowerPoint Presentation</vt:lpstr>
      <vt:lpstr>Прихватљиве инвестиције / трошкови  за први позив (децембар 2017 – јануар 2018.)</vt:lpstr>
      <vt:lpstr>PowerPoint Presentation</vt:lpstr>
      <vt:lpstr>Прихватљиве инвестиције / трошкови  за други позив (мај – јул 2018. год)</vt:lpstr>
      <vt:lpstr>ХВАЛА НА ПАЖЊИ!</vt:lpstr>
      <vt:lpstr>активности видљивости и ПРОМОЦије</vt:lpstr>
      <vt:lpstr>Општи циљеви </vt:lpstr>
      <vt:lpstr>Специфични циљеви</vt:lpstr>
      <vt:lpstr>ОДГОВОРНА ТЕЛА </vt:lpstr>
      <vt:lpstr>РЕАЛИЗОВАНЕ АКТИВНОСТИ</vt:lpstr>
      <vt:lpstr>РЕАЛИЗОВАНЕ АКТИВНОСТИ  2016 / 2017</vt:lpstr>
      <vt:lpstr>РЕАЛИЗОВАНЕ АКТИВНОСТИ</vt:lpstr>
      <vt:lpstr>РЕАЛИЗОВАНЕ АКТИВНОСТИ 2016 / 2017</vt:lpstr>
      <vt:lpstr>ПЛАНИРАНЕ АКТИВНОСТИ 2017 / 2018</vt:lpstr>
      <vt:lpstr>  ХВАЛА НА ПАЖЊИ! </vt:lpstr>
      <vt:lpstr>Дневни ред и датум наредне седнице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ПОСЛОВНИК О РАДУ</dc:title>
  <dc:creator>PC24</dc:creator>
  <cp:lastModifiedBy>Sloba</cp:lastModifiedBy>
  <cp:revision>165</cp:revision>
  <dcterms:created xsi:type="dcterms:W3CDTF">2016-02-03T20:29:12Z</dcterms:created>
  <dcterms:modified xsi:type="dcterms:W3CDTF">2017-10-03T09:29:53Z</dcterms:modified>
</cp:coreProperties>
</file>