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32" r:id="rId4"/>
    <p:sldMasterId id="2147483756" r:id="rId5"/>
  </p:sldMasterIdLst>
  <p:notesMasterIdLst>
    <p:notesMasterId r:id="rId32"/>
  </p:notesMasterIdLst>
  <p:sldIdLst>
    <p:sldId id="352" r:id="rId6"/>
    <p:sldId id="351" r:id="rId7"/>
    <p:sldId id="424" r:id="rId8"/>
    <p:sldId id="456" r:id="rId9"/>
    <p:sldId id="464" r:id="rId10"/>
    <p:sldId id="458" r:id="rId11"/>
    <p:sldId id="465" r:id="rId12"/>
    <p:sldId id="471" r:id="rId13"/>
    <p:sldId id="459" r:id="rId14"/>
    <p:sldId id="466" r:id="rId15"/>
    <p:sldId id="468" r:id="rId16"/>
    <p:sldId id="462" r:id="rId17"/>
    <p:sldId id="469" r:id="rId18"/>
    <p:sldId id="461" r:id="rId19"/>
    <p:sldId id="463" r:id="rId20"/>
    <p:sldId id="472" r:id="rId21"/>
    <p:sldId id="470" r:id="rId22"/>
    <p:sldId id="450" r:id="rId23"/>
    <p:sldId id="452" r:id="rId24"/>
    <p:sldId id="453" r:id="rId25"/>
    <p:sldId id="454" r:id="rId26"/>
    <p:sldId id="455" r:id="rId27"/>
    <p:sldId id="439" r:id="rId28"/>
    <p:sldId id="447" r:id="rId29"/>
    <p:sldId id="306" r:id="rId30"/>
    <p:sldId id="316" r:id="rId3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FF2B"/>
    <a:srgbClr val="386539"/>
    <a:srgbClr val="D4D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6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oba\AppData\Local\Microsoft\Windows\Temporary%20Internet%20Files\Content.Outlook\5UFRG6WJ\Book1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oba\AppData\Local\Microsoft\Windows\Temporary%20Internet%20Files\Content.Outlook\5UFRG6WJ\Broj%20podnetih%20zahteva%20za%201.%20i%202.%20poziv%20po%20regionima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oba\AppData\Local\Microsoft\Windows\Temporary%20Internet%20Files\Content.Outlook\5UFRG6WJ\Broj%20podnetih%20zahteva%20za%201.%20i%202.%20poziv%20po%20regionima%20(2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'[Copy of UAP podaci - Poziv 1 i 2 25042018xlsx - korigovano (2) (3).xlsx]Grafikoni'!$O$111</c:f>
              <c:strCache>
                <c:ptCount val="1"/>
                <c:pt idx="0">
                  <c:v>Буџет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8.487556272013328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4.651.116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44444444444445E-2"/>
                  <c:y val="-1.388888888888884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8.368.901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UAP podaci - Poziv 1 i 2 25042018xlsx - korigovano (2) (3).xlsx]Grafikoni'!$P$110:$Q$110</c:f>
              <c:strCache>
                <c:ptCount val="2"/>
                <c:pt idx="0">
                  <c:v>Мера 1 - Други позив</c:v>
                </c:pt>
                <c:pt idx="1">
                  <c:v>Мера 1 - Први позив</c:v>
                </c:pt>
              </c:strCache>
            </c:strRef>
          </c:cat>
          <c:val>
            <c:numRef>
              <c:f>'[Copy of UAP podaci - Poziv 1 i 2 25042018xlsx - korigovano (2) (3).xlsx]Grafikoni'!$P$111:$Q$111</c:f>
              <c:numCache>
                <c:formatCode>#,##0</c:formatCode>
                <c:ptCount val="2"/>
                <c:pt idx="0">
                  <c:v>4651116.3695706753</c:v>
                </c:pt>
                <c:pt idx="1">
                  <c:v>8368901.1632772619</c:v>
                </c:pt>
              </c:numCache>
            </c:numRef>
          </c:val>
        </c:ser>
        <c:ser>
          <c:idx val="1"/>
          <c:order val="1"/>
          <c:tx>
            <c:strRef>
              <c:f>'[Copy of UAP podaci - Poziv 1 i 2 25042018xlsx - korigovano (2) (3).xlsx]Grafikoni'!$O$112</c:f>
              <c:strCache>
                <c:ptCount val="1"/>
                <c:pt idx="0">
                  <c:v>Подршка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203530325237643E-3"/>
                  <c:y val="-8.53009264441827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11.533.415 (248%)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84425432556265"/>
                  <c:y val="-0.1285515831284562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6.966.035      (83</a:t>
                    </a:r>
                    <a:r>
                      <a:rPr lang="en-US" sz="1100" b="1" dirty="0"/>
                      <a:t>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UAP podaci - Poziv 1 i 2 25042018xlsx - korigovano (2) (3).xlsx]Grafikoni'!$P$110:$Q$110</c:f>
              <c:strCache>
                <c:ptCount val="2"/>
                <c:pt idx="0">
                  <c:v>Мера 1 - Други позив</c:v>
                </c:pt>
                <c:pt idx="1">
                  <c:v>Мера 1 - Први позив</c:v>
                </c:pt>
              </c:strCache>
            </c:strRef>
          </c:cat>
          <c:val>
            <c:numRef>
              <c:f>'[Copy of UAP podaci - Poziv 1 i 2 25042018xlsx - korigovano (2) (3).xlsx]Grafikoni'!$P$112:$Q$112</c:f>
              <c:numCache>
                <c:formatCode>#,##0</c:formatCode>
                <c:ptCount val="2"/>
                <c:pt idx="0">
                  <c:v>11533414.597999999</c:v>
                </c:pt>
                <c:pt idx="1">
                  <c:v>6966034.9800000004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6499624"/>
        <c:axId val="366496096"/>
        <c:axId val="0"/>
      </c:bar3DChart>
      <c:catAx>
        <c:axId val="366499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6496096"/>
        <c:crosses val="autoZero"/>
        <c:auto val="1"/>
        <c:lblAlgn val="ctr"/>
        <c:lblOffset val="100"/>
        <c:noMultiLvlLbl val="0"/>
      </c:catAx>
      <c:valAx>
        <c:axId val="36649609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366499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'[Copy of UAP podaci - Poziv 1 i 2 25042018xlsx - korigovano (2) (3).xlsx]Grafikoni'!$J$346</c:f>
              <c:strCache>
                <c:ptCount val="1"/>
                <c:pt idx="0">
                  <c:v>Укупни трошкови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3333333333333333E-2"/>
                  <c:y val="-3.5508206309948056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930,090         (3%)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6.5097626221571668E-1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3,408,872 (11%)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744765682915589E-2"/>
                  <c:y val="4.6383609228459933E-1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4,181,192 (14%)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886578109034077E-3"/>
                  <c:y val="-7.84313725490196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21,877,576 (72%)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UAP podaci - Poziv 1 i 2 25042018xlsx - korigovano (2) (3).xlsx]Grafikoni'!$I$347:$I$350</c:f>
              <c:strCache>
                <c:ptCount val="4"/>
                <c:pt idx="0">
                  <c:v>Београдски регион</c:v>
                </c:pt>
                <c:pt idx="1">
                  <c:v>Регион Шумадије и Западне Србије</c:v>
                </c:pt>
                <c:pt idx="2">
                  <c:v>Регион Јужне и Источне Србије</c:v>
                </c:pt>
                <c:pt idx="3">
                  <c:v>Регион Војводине</c:v>
                </c:pt>
              </c:strCache>
            </c:strRef>
          </c:cat>
          <c:val>
            <c:numRef>
              <c:f>'[Copy of UAP podaci - Poziv 1 i 2 25042018xlsx - korigovano (2) (3).xlsx]Grafikoni'!$J$347:$J$350</c:f>
              <c:numCache>
                <c:formatCode>#,##0</c:formatCode>
                <c:ptCount val="4"/>
                <c:pt idx="0">
                  <c:v>930089.92508760153</c:v>
                </c:pt>
                <c:pt idx="1">
                  <c:v>3408871.7445229441</c:v>
                </c:pt>
                <c:pt idx="2">
                  <c:v>4181192.3889055853</c:v>
                </c:pt>
                <c:pt idx="3">
                  <c:v>21877576.41993539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455009632"/>
        <c:axId val="455012376"/>
        <c:axId val="0"/>
      </c:bar3DChart>
      <c:catAx>
        <c:axId val="455009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012376"/>
        <c:crosses val="autoZero"/>
        <c:auto val="1"/>
        <c:lblAlgn val="ctr"/>
        <c:lblOffset val="100"/>
        <c:noMultiLvlLbl val="0"/>
      </c:catAx>
      <c:valAx>
        <c:axId val="455012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00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'[Book1 (2).xlsx]Sheet1'!$C$5:$F$5</c:f>
              <c:strCache>
                <c:ptCount val="4"/>
                <c:pt idx="0">
                  <c:v>Шумадија и Западна Србијa 15 </c:v>
                </c:pt>
                <c:pt idx="1">
                  <c:v>Војводина 5</c:v>
                </c:pt>
                <c:pt idx="2">
                  <c:v>Београд 3</c:v>
                </c:pt>
                <c:pt idx="3">
                  <c:v>Јужна и Источна Србија 2</c:v>
                </c:pt>
              </c:strCache>
            </c:strRef>
          </c:cat>
          <c:val>
            <c:numRef>
              <c:f>'[Book1 (2).xlsx]Sheet1'!$C$6:$F$6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775254608377667E-2"/>
          <c:y val="0.85073217620049391"/>
          <c:w val="0.94122474539162237"/>
          <c:h val="0.14926782379950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Grafikoni!$K$186</c:f>
              <c:strCache>
                <c:ptCount val="1"/>
                <c:pt idx="0">
                  <c:v>Мера 1 - Први позив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Grafikoni!$J$187:$J$192</c:f>
              <c:strCache>
                <c:ptCount val="6"/>
                <c:pt idx="0">
                  <c:v>Млеко17%</c:v>
                </c:pt>
                <c:pt idx="1">
                  <c:v>Месо9%</c:v>
                </c:pt>
                <c:pt idx="2">
                  <c:v>Воће4%</c:v>
                </c:pt>
                <c:pt idx="3">
                  <c:v>Поврће7%</c:v>
                </c:pt>
                <c:pt idx="4">
                  <c:v>Усеви17%</c:v>
                </c:pt>
                <c:pt idx="5">
                  <c:v>Некомплетни захтеви4%</c:v>
                </c:pt>
              </c:strCache>
            </c:strRef>
          </c:cat>
          <c:val>
            <c:numRef>
              <c:f>Grafikoni!$K$187:$K$192</c:f>
              <c:numCache>
                <c:formatCode>#,##0</c:formatCode>
                <c:ptCount val="6"/>
                <c:pt idx="0">
                  <c:v>17.073170731707318</c:v>
                </c:pt>
                <c:pt idx="1">
                  <c:v>8.536585365853659</c:v>
                </c:pt>
                <c:pt idx="2">
                  <c:v>46.341463414634148</c:v>
                </c:pt>
                <c:pt idx="3">
                  <c:v>7.3170731707317067</c:v>
                </c:pt>
                <c:pt idx="4">
                  <c:v>17.073170731707318</c:v>
                </c:pt>
                <c:pt idx="5">
                  <c:v>3.6585365853658534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495153142659285"/>
          <c:y val="5.733640581057628E-2"/>
          <c:w val="0.26629850295536456"/>
          <c:h val="0.9018186084886219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Grafikoni!$O$221</c:f>
              <c:strCache>
                <c:ptCount val="1"/>
                <c:pt idx="0">
                  <c:v>Прихватљиви трошкови за инвестиције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71,618 (0,7%)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137,470</a:t>
                    </a:r>
                    <a:r>
                      <a:rPr lang="en-US" baseline="0"/>
                      <a:t> (1%)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190,940 (2%)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268,352 (3%)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604,181 (6%)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1,171,093 (11%)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1,270,899 (12%)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1,926,405 (18%)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615131578947369E-2"/>
                  <c:y val="-4.4394279155822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5,168,376 (48%)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Grafikoni!$N$222:$N$230</c:f>
              <c:strCache>
                <c:ptCount val="9"/>
                <c:pt idx="0">
                  <c:v>Опрема за складиштење и сушење житарица и уљарица</c:v>
                </c:pt>
                <c:pt idx="1">
                  <c:v>Опрема и механизација за вегетациони период</c:v>
                </c:pt>
                <c:pt idx="2">
                  <c:v>Опрема за припрему сточне хране</c:v>
                </c:pt>
                <c:pt idx="3">
                  <c:v>Опрема за обраду земљишта</c:v>
                </c:pt>
                <c:pt idx="4">
                  <c:v>Опрема за системе противградне заштите на газдинству </c:v>
                </c:pt>
                <c:pt idx="5">
                  <c:v>Остала механизација и опрема</c:v>
                </c:pt>
                <c:pt idx="6">
                  <c:v>Опрема за руковање стајњаком</c:v>
                </c:pt>
                <c:pt idx="7">
                  <c:v>Системи за наводњавање</c:v>
                </c:pt>
                <c:pt idx="8">
                  <c:v>Опрема за бербу, сортирање и паковање</c:v>
                </c:pt>
              </c:strCache>
            </c:strRef>
          </c:cat>
          <c:val>
            <c:numRef>
              <c:f>Grafikoni!$O$222:$O$230</c:f>
              <c:numCache>
                <c:formatCode>#,##0</c:formatCode>
                <c:ptCount val="9"/>
                <c:pt idx="0">
                  <c:v>71617.97</c:v>
                </c:pt>
                <c:pt idx="1">
                  <c:v>137469.81038186461</c:v>
                </c:pt>
                <c:pt idx="2">
                  <c:v>190940.03443999999</c:v>
                </c:pt>
                <c:pt idx="3">
                  <c:v>268352.150457963</c:v>
                </c:pt>
                <c:pt idx="4">
                  <c:v>604180.6546479658</c:v>
                </c:pt>
                <c:pt idx="5">
                  <c:v>1171093</c:v>
                </c:pt>
                <c:pt idx="6">
                  <c:v>1270899</c:v>
                </c:pt>
                <c:pt idx="7">
                  <c:v>1926404.6407861835</c:v>
                </c:pt>
                <c:pt idx="8">
                  <c:v>5168375.82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570000"/>
        <c:axId val="420570392"/>
        <c:axId val="0"/>
      </c:bar3DChart>
      <c:catAx>
        <c:axId val="420570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20570392"/>
        <c:crosses val="autoZero"/>
        <c:auto val="1"/>
        <c:lblAlgn val="ctr"/>
        <c:lblOffset val="100"/>
        <c:noMultiLvlLbl val="0"/>
      </c:catAx>
      <c:valAx>
        <c:axId val="42057039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420570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Grafikoni!$K$201</c:f>
              <c:strCache>
                <c:ptCount val="1"/>
                <c:pt idx="0">
                  <c:v>Други позив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0,25%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Grafikoni!$J$202:$J$208</c:f>
              <c:strCache>
                <c:ptCount val="7"/>
                <c:pt idx="0">
                  <c:v>Млеко3%</c:v>
                </c:pt>
                <c:pt idx="1">
                  <c:v>Месо7%</c:v>
                </c:pt>
                <c:pt idx="2">
                  <c:v>Воће20%</c:v>
                </c:pt>
                <c:pt idx="3">
                  <c:v>Поврће3%</c:v>
                </c:pt>
                <c:pt idx="4">
                  <c:v>Некомплетни захтеви1%</c:v>
                </c:pt>
                <c:pt idx="5">
                  <c:v>Усеви 66%</c:v>
                </c:pt>
                <c:pt idx="6">
                  <c:v>Усеви 66%</c:v>
                </c:pt>
              </c:strCache>
            </c:strRef>
          </c:cat>
          <c:val>
            <c:numRef>
              <c:f>Grafikoni!$K$202:$K$208</c:f>
              <c:numCache>
                <c:formatCode>#,##0</c:formatCode>
                <c:ptCount val="7"/>
                <c:pt idx="0">
                  <c:v>3.0303030303030303</c:v>
                </c:pt>
                <c:pt idx="1">
                  <c:v>6.8181818181818175</c:v>
                </c:pt>
                <c:pt idx="2">
                  <c:v>20.454545454545457</c:v>
                </c:pt>
                <c:pt idx="3">
                  <c:v>2.5252525252525251</c:v>
                </c:pt>
                <c:pt idx="4">
                  <c:v>0.50505050505050508</c:v>
                </c:pt>
                <c:pt idx="5">
                  <c:v>66.414141414141412</c:v>
                </c:pt>
                <c:pt idx="6">
                  <c:v>0.25252525252525254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273670816497665"/>
          <c:y val="0.13880877415151413"/>
          <c:w val="0.20814027600607776"/>
          <c:h val="0.5448078360675682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47851375522014E-2"/>
          <c:y val="0"/>
          <c:w val="0.57318128400913038"/>
          <c:h val="0.92612965335657638"/>
        </c:manualLayout>
      </c:layout>
      <c:pie3DChart>
        <c:varyColors val="1"/>
        <c:ser>
          <c:idx val="0"/>
          <c:order val="0"/>
          <c:tx>
            <c:strRef>
              <c:f>Grafikoni!$N$429</c:f>
              <c:strCache>
                <c:ptCount val="1"/>
                <c:pt idx="0">
                  <c:v>Мера 1 - Први позив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Grafikoni!$M$430:$M$433</c:f>
              <c:strCache>
                <c:ptCount val="4"/>
                <c:pt idx="0">
                  <c:v>Правно лице - привредно друштво</c:v>
                </c:pt>
                <c:pt idx="1">
                  <c:v>Правно лице - пољопривредна задруга</c:v>
                </c:pt>
                <c:pt idx="2">
                  <c:v>Физичко лице - предузетник</c:v>
                </c:pt>
                <c:pt idx="3">
                  <c:v>Физичко лице - индивидуални пољопривредник</c:v>
                </c:pt>
              </c:strCache>
            </c:strRef>
          </c:cat>
          <c:val>
            <c:numRef>
              <c:f>Grafikoni!$N$430:$N$433</c:f>
              <c:numCache>
                <c:formatCode>#,##0</c:formatCode>
                <c:ptCount val="4"/>
                <c:pt idx="0">
                  <c:v>25.609756097560975</c:v>
                </c:pt>
                <c:pt idx="1">
                  <c:v>1.2195121951219512</c:v>
                </c:pt>
                <c:pt idx="2">
                  <c:v>0</c:v>
                </c:pt>
                <c:pt idx="3">
                  <c:v>73.170731707317074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833915434754293"/>
          <c:y val="3.0851979302646954E-2"/>
          <c:w val="0.37289427581622436"/>
          <c:h val="0.8053593301642482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23855345093223E-5"/>
          <c:y val="1.2288402967951849E-3"/>
          <c:w val="0.60373125957258578"/>
          <c:h val="0.97456563922913342"/>
        </c:manualLayout>
      </c:layout>
      <c:pie3DChart>
        <c:varyColors val="1"/>
        <c:ser>
          <c:idx val="0"/>
          <c:order val="0"/>
          <c:tx>
            <c:strRef>
              <c:f>Grafikoni!$S$450</c:f>
              <c:strCache>
                <c:ptCount val="1"/>
                <c:pt idx="0">
                  <c:v>Мера 1 - Други позив</c:v>
                </c:pt>
              </c:strCache>
            </c:strRef>
          </c:tx>
          <c:dPt>
            <c:idx val="0"/>
            <c:bubble3D val="0"/>
            <c:explosion val="7"/>
          </c:dPt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7.0557852143482064E-2"/>
                  <c:y val="9.9978127734033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55566491688539E-2"/>
                  <c:y val="3.13458734324876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08617672790903E-2"/>
                  <c:y val="-4.2082239720034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Grafikoni!$R$451:$R$454</c:f>
              <c:strCache>
                <c:ptCount val="4"/>
                <c:pt idx="0">
                  <c:v>Правно лице - привредно друштво</c:v>
                </c:pt>
                <c:pt idx="1">
                  <c:v>Правно лице - пољопривредна задруга</c:v>
                </c:pt>
                <c:pt idx="2">
                  <c:v>Физичко лице - предузетник</c:v>
                </c:pt>
                <c:pt idx="3">
                  <c:v>Физичко лице - индивидуални пољопривредник</c:v>
                </c:pt>
              </c:strCache>
            </c:strRef>
          </c:cat>
          <c:val>
            <c:numRef>
              <c:f>Grafikoni!$S$451:$S$454</c:f>
              <c:numCache>
                <c:formatCode>#,##0</c:formatCode>
                <c:ptCount val="4"/>
                <c:pt idx="0">
                  <c:v>2.7777777777777777</c:v>
                </c:pt>
                <c:pt idx="1">
                  <c:v>0.50505050505050508</c:v>
                </c:pt>
                <c:pt idx="2">
                  <c:v>0.50505050505050508</c:v>
                </c:pt>
                <c:pt idx="3">
                  <c:v>96.212121212121218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188148876332427"/>
          <c:y val="1.4296600999194093E-2"/>
          <c:w val="0.37465354210326213"/>
          <c:h val="0.8667350539509738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CS"/>
              <a:t>Мера 1, Први</a:t>
            </a:r>
            <a:r>
              <a:rPr lang="sr-Cyrl-CS" baseline="0"/>
              <a:t> јавни позив - број поднетих захтева</a:t>
            </a:r>
            <a:endParaRPr lang="sr-Cyrl-CS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854836310990301E-2"/>
          <c:y val="0.16758491144526527"/>
          <c:w val="0.61463762831458824"/>
          <c:h val="0.83241508855473467"/>
        </c:manualLayout>
      </c:layout>
      <c:pie3DChart>
        <c:varyColors val="1"/>
        <c:ser>
          <c:idx val="0"/>
          <c:order val="0"/>
          <c:tx>
            <c:strRef>
              <c:f>'[Broj podnetih zahteva za 1. i 2. poziv po regionima (2).xlsx]Sheet3'!$C$4</c:f>
              <c:strCache>
                <c:ptCount val="1"/>
                <c:pt idx="0">
                  <c:v>Број поднетих захтева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 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55 (67%)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 (11%)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 (12%)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 (2%)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'[Broj podnetih zahteva za 1. i 2. poziv po regionima (2).xlsx]Sheet3'!$B$5:$B$9</c:f>
              <c:strCache>
                <c:ptCount val="5"/>
                <c:pt idx="0">
                  <c:v>Београдски регион</c:v>
                </c:pt>
                <c:pt idx="1">
                  <c:v>Регион Војводине</c:v>
                </c:pt>
                <c:pt idx="2">
                  <c:v>Регион Шумадије и Западне Србије</c:v>
                </c:pt>
                <c:pt idx="3">
                  <c:v>Регион Јужне и Источне Србије</c:v>
                </c:pt>
                <c:pt idx="4">
                  <c:v>Некомплетни захтеви</c:v>
                </c:pt>
              </c:strCache>
            </c:strRef>
          </c:cat>
          <c:val>
            <c:numRef>
              <c:f>'[Broj podnetih zahteva za 1. i 2. poziv po regionima (2).xlsx]Sheet3'!$C$5:$C$9</c:f>
              <c:numCache>
                <c:formatCode>General</c:formatCode>
                <c:ptCount val="5"/>
                <c:pt idx="0">
                  <c:v>6</c:v>
                </c:pt>
                <c:pt idx="1">
                  <c:v>55</c:v>
                </c:pt>
                <c:pt idx="2">
                  <c:v>9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66708714014132"/>
          <c:y val="0.16498561118970134"/>
          <c:w val="0.33711057675940376"/>
          <c:h val="0.7955915712425606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CS"/>
              <a:t>Мера 1, Други јавни позив - број поднетих захтева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75660884257235E-2"/>
          <c:y val="0.13589959624246356"/>
          <c:w val="0.65543713770853418"/>
          <c:h val="0.86410040375753649"/>
        </c:manualLayout>
      </c:layout>
      <c:pie3DChart>
        <c:varyColors val="1"/>
        <c:ser>
          <c:idx val="0"/>
          <c:order val="0"/>
          <c:tx>
            <c:strRef>
              <c:f>'[Broj podnetih zahteva za 1. i 2. poziv po regionima (2).xlsx]Sheet3'!$C$28</c:f>
              <c:strCache>
                <c:ptCount val="1"/>
                <c:pt idx="0">
                  <c:v>Број поднетих захтева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 (5%)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237 (60%)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80 (20%)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58 (15%)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 (0,3%)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'[Broj podnetih zahteva za 1. i 2. poziv po regionima (2).xlsx]Sheet3'!$B$29:$B$33</c:f>
              <c:strCache>
                <c:ptCount val="5"/>
                <c:pt idx="0">
                  <c:v>Београдски регион</c:v>
                </c:pt>
                <c:pt idx="1">
                  <c:v>Регион Војводине</c:v>
                </c:pt>
                <c:pt idx="2">
                  <c:v>Регион Шумадије и Западне Србије</c:v>
                </c:pt>
                <c:pt idx="3">
                  <c:v>Регион Јужне и Источне Србије</c:v>
                </c:pt>
                <c:pt idx="4">
                  <c:v>Некомплетни захтеви</c:v>
                </c:pt>
              </c:strCache>
            </c:strRef>
          </c:cat>
          <c:val>
            <c:numRef>
              <c:f>'[Broj podnetih zahteva za 1. i 2. poziv po regionima (2).xlsx]Sheet3'!$C$29:$C$33</c:f>
              <c:numCache>
                <c:formatCode>General</c:formatCode>
                <c:ptCount val="5"/>
                <c:pt idx="0">
                  <c:v>20</c:v>
                </c:pt>
                <c:pt idx="1">
                  <c:v>237</c:v>
                </c:pt>
                <c:pt idx="2">
                  <c:v>80</c:v>
                </c:pt>
                <c:pt idx="3">
                  <c:v>58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83966240062918"/>
          <c:y val="0.16336981066663181"/>
          <c:w val="0.33385432594838715"/>
          <c:h val="0.784571068794379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'[Copy of UAP podaci - Poziv 1 i 2 25042018xlsx - korigovano (2) (3).xlsx]Grafikoni'!$K$363</c:f>
              <c:strCache>
                <c:ptCount val="1"/>
                <c:pt idx="0">
                  <c:v>Укупан број поднетих захтева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985401459854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3 (1%)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9927007299270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26 (5%)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165450121654502E-2"/>
                  <c:y val="-5.4320372814054815E-17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68 (14%)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3236009732360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89 (19%)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094890510948905E-2"/>
                  <c:y val="-6.222223673892954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292 (61%)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'[Copy of UAP podaci - Poziv 1 i 2 25042018xlsx - korigovano (2) (3).xlsx]Grafikoni'!$J$364:$J$368</c:f>
              <c:strCache>
                <c:ptCount val="5"/>
                <c:pt idx="0">
                  <c:v>Без информације</c:v>
                </c:pt>
                <c:pt idx="1">
                  <c:v>Београдски регион</c:v>
                </c:pt>
                <c:pt idx="2">
                  <c:v>Регион Јужне и Источне Србије</c:v>
                </c:pt>
                <c:pt idx="3">
                  <c:v>Регион Шумадије и Западне Србије</c:v>
                </c:pt>
                <c:pt idx="4">
                  <c:v>Регион Војводине</c:v>
                </c:pt>
              </c:strCache>
            </c:strRef>
          </c:cat>
          <c:val>
            <c:numRef>
              <c:f>'[Copy of UAP podaci - Poziv 1 i 2 25042018xlsx - korigovano (2) (3).xlsx]Grafikoni'!$K$364:$K$368</c:f>
              <c:numCache>
                <c:formatCode>#,##0</c:formatCode>
                <c:ptCount val="5"/>
                <c:pt idx="0">
                  <c:v>3</c:v>
                </c:pt>
                <c:pt idx="1">
                  <c:v>26</c:v>
                </c:pt>
                <c:pt idx="2">
                  <c:v>68</c:v>
                </c:pt>
                <c:pt idx="3">
                  <c:v>89</c:v>
                </c:pt>
                <c:pt idx="4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362360"/>
        <c:axId val="420353344"/>
        <c:axId val="0"/>
      </c:bar3DChart>
      <c:catAx>
        <c:axId val="420362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20353344"/>
        <c:crosses val="autoZero"/>
        <c:auto val="1"/>
        <c:lblAlgn val="ctr"/>
        <c:lblOffset val="100"/>
        <c:noMultiLvlLbl val="0"/>
      </c:catAx>
      <c:valAx>
        <c:axId val="420353344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420362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62272-8621-4439-B0D4-641F03F8A201}" type="doc">
      <dgm:prSet loTypeId="urn:microsoft.com/office/officeart/2005/8/layout/v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AB006F5-3564-45DA-A96A-223E1284672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000" b="1" u="sng" dirty="0" smtClean="0"/>
            <a:t>Први позив: </a:t>
          </a:r>
          <a:endParaRPr lang="en-US" sz="2000" b="1" dirty="0"/>
        </a:p>
      </dgm:t>
    </dgm:pt>
    <dgm:pt modelId="{E5EED013-C058-47C2-AE1E-B7C23DEE290B}" type="parTrans" cxnId="{91EB98EF-080A-4DE9-A35B-3FCB391E0377}">
      <dgm:prSet/>
      <dgm:spPr/>
      <dgm:t>
        <a:bodyPr/>
        <a:lstStyle/>
        <a:p>
          <a:endParaRPr lang="en-US"/>
        </a:p>
      </dgm:t>
    </dgm:pt>
    <dgm:pt modelId="{51963FAA-56CF-4C59-A856-C751E67AE3DB}" type="sibTrans" cxnId="{91EB98EF-080A-4DE9-A35B-3FCB391E0377}">
      <dgm:prSet/>
      <dgm:spPr/>
      <dgm:t>
        <a:bodyPr/>
        <a:lstStyle/>
        <a:p>
          <a:endParaRPr lang="en-US"/>
        </a:p>
      </dgm:t>
    </dgm:pt>
    <dgm:pt modelId="{3B15591D-9F59-41F5-BA66-491C4526B3DB}">
      <dgm:prSet custT="1"/>
      <dgm:spPr/>
      <dgm:t>
        <a:bodyPr/>
        <a:lstStyle/>
        <a:p>
          <a:pPr algn="ctr" rtl="0"/>
          <a:r>
            <a:rPr lang="ru-RU" sz="2200" b="1" dirty="0" smtClean="0"/>
            <a:t>Мера 1: Инвестиције у физичку имовину пољопривредних газдинстава </a:t>
          </a:r>
        </a:p>
        <a:p>
          <a:pPr algn="ctr" rtl="0"/>
          <a:r>
            <a:rPr lang="ru-RU" sz="1800" b="1" dirty="0" smtClean="0">
              <a:solidFill>
                <a:srgbClr val="FF0000"/>
              </a:solidFill>
            </a:rPr>
            <a:t>Набавка опреме и механизације</a:t>
          </a:r>
          <a:r>
            <a:rPr lang="sr-Latn-RS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(без изградње) - </a:t>
          </a:r>
          <a:r>
            <a:rPr lang="sr-Latn-RS" sz="1800" b="1" dirty="0" smtClean="0">
              <a:solidFill>
                <a:srgbClr val="FF0000"/>
              </a:solidFill>
            </a:rPr>
            <a:t>8.3</a:t>
          </a:r>
          <a:r>
            <a:rPr lang="sr-Cyrl-RS" sz="1800" b="1" dirty="0" smtClean="0">
              <a:solidFill>
                <a:srgbClr val="FF0000"/>
              </a:solidFill>
            </a:rPr>
            <a:t>65</a:t>
          </a:r>
          <a:r>
            <a:rPr lang="sr-Latn-RS" sz="1800" b="1" dirty="0" smtClean="0">
              <a:solidFill>
                <a:srgbClr val="FF0000"/>
              </a:solidFill>
            </a:rPr>
            <a:t>.968</a:t>
          </a:r>
          <a:r>
            <a:rPr lang="sr-Cyrl-RS" sz="1800" b="1" dirty="0" smtClean="0">
              <a:solidFill>
                <a:srgbClr val="FF0000"/>
              </a:solidFill>
            </a:rPr>
            <a:t> ЕУР – Алокација 2015. и 2016.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endParaRPr lang="en-US" sz="1800" b="1" dirty="0">
            <a:solidFill>
              <a:srgbClr val="FF0000"/>
            </a:solidFill>
          </a:endParaRPr>
        </a:p>
      </dgm:t>
    </dgm:pt>
    <dgm:pt modelId="{CA280C82-8B0D-4E32-81CD-EB3C4B332DF1}" type="parTrans" cxnId="{6CF0FE5E-AEED-4C4B-B302-A699F3D76152}">
      <dgm:prSet/>
      <dgm:spPr/>
      <dgm:t>
        <a:bodyPr/>
        <a:lstStyle/>
        <a:p>
          <a:endParaRPr lang="en-US"/>
        </a:p>
      </dgm:t>
    </dgm:pt>
    <dgm:pt modelId="{8B177CCC-282B-4D28-AB91-F7C4266D50A8}" type="sibTrans" cxnId="{6CF0FE5E-AEED-4C4B-B302-A699F3D76152}">
      <dgm:prSet/>
      <dgm:spPr/>
      <dgm:t>
        <a:bodyPr/>
        <a:lstStyle/>
        <a:p>
          <a:endParaRPr lang="en-US"/>
        </a:p>
      </dgm:t>
    </dgm:pt>
    <dgm:pt modelId="{4B80CC5C-6BDA-43C8-9D45-58E76F8570A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000" b="1" u="sng" dirty="0" smtClean="0"/>
            <a:t>Други позив:</a:t>
          </a:r>
          <a:endParaRPr lang="en-US" sz="2000" b="1" u="sng" dirty="0"/>
        </a:p>
      </dgm:t>
    </dgm:pt>
    <dgm:pt modelId="{B1867730-2172-46A9-9B79-23A23C3276CD}" type="parTrans" cxnId="{43251AFD-D55F-4DB7-AC1C-B37FCD59782F}">
      <dgm:prSet/>
      <dgm:spPr/>
      <dgm:t>
        <a:bodyPr/>
        <a:lstStyle/>
        <a:p>
          <a:endParaRPr lang="en-US"/>
        </a:p>
      </dgm:t>
    </dgm:pt>
    <dgm:pt modelId="{36DAF4CA-9224-448B-B634-76884075BE94}" type="sibTrans" cxnId="{43251AFD-D55F-4DB7-AC1C-B37FCD59782F}">
      <dgm:prSet/>
      <dgm:spPr/>
      <dgm:t>
        <a:bodyPr/>
        <a:lstStyle/>
        <a:p>
          <a:endParaRPr lang="en-US"/>
        </a:p>
      </dgm:t>
    </dgm:pt>
    <dgm:pt modelId="{59B023CB-B0B3-4829-A9C4-C8D9BB0E316D}">
      <dgm:prSet custT="1"/>
      <dgm:spPr/>
      <dgm:t>
        <a:bodyPr/>
        <a:lstStyle/>
        <a:p>
          <a:pPr algn="ctr" rtl="0"/>
          <a:r>
            <a:rPr lang="ru-RU" sz="2200" b="1" dirty="0" smtClean="0"/>
            <a:t>Мера 1: Инвестиције у физичку имовину пољопривредних газдинстава</a:t>
          </a:r>
        </a:p>
        <a:p>
          <a:pPr algn="ctr" rtl="0"/>
          <a:r>
            <a:rPr lang="ru-RU" sz="1800" b="1" dirty="0" smtClean="0">
              <a:solidFill>
                <a:srgbClr val="FF0000"/>
              </a:solidFill>
            </a:rPr>
            <a:t>Набавка трактора - </a:t>
          </a:r>
          <a:r>
            <a:rPr lang="sr-Cyrl-RS" sz="1800" b="1" dirty="0" smtClean="0">
              <a:solidFill>
                <a:srgbClr val="FF0000"/>
              </a:solidFill>
            </a:rPr>
            <a:t>4.649.486 ЕУР – Алокација 2015. и 2016.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endParaRPr lang="en-US" sz="1800" b="1" dirty="0">
            <a:solidFill>
              <a:srgbClr val="FF0000"/>
            </a:solidFill>
          </a:endParaRPr>
        </a:p>
      </dgm:t>
    </dgm:pt>
    <dgm:pt modelId="{7D4A7DFA-7641-4C37-BD93-2BF60B42EA58}" type="parTrans" cxnId="{39ACB745-131D-4430-9A67-FD1554058A69}">
      <dgm:prSet/>
      <dgm:spPr/>
      <dgm:t>
        <a:bodyPr/>
        <a:lstStyle/>
        <a:p>
          <a:endParaRPr lang="en-US"/>
        </a:p>
      </dgm:t>
    </dgm:pt>
    <dgm:pt modelId="{AEB5504D-4E80-497C-AF3E-65479A44FEB4}" type="sibTrans" cxnId="{39ACB745-131D-4430-9A67-FD1554058A69}">
      <dgm:prSet/>
      <dgm:spPr/>
      <dgm:t>
        <a:bodyPr/>
        <a:lstStyle/>
        <a:p>
          <a:endParaRPr lang="en-US"/>
        </a:p>
      </dgm:t>
    </dgm:pt>
    <dgm:pt modelId="{8179D88A-F1F8-47E3-BAB6-AFA7ADEDC94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000" b="1" u="sng" dirty="0" smtClean="0"/>
            <a:t>Трећи позив:</a:t>
          </a:r>
          <a:endParaRPr lang="en-US" sz="2000" b="1" u="sng" dirty="0"/>
        </a:p>
      </dgm:t>
    </dgm:pt>
    <dgm:pt modelId="{84C51E52-2FEA-4E4D-9534-F13263A38260}" type="parTrans" cxnId="{6E78E35E-C55A-40BD-83E1-E747E86E904D}">
      <dgm:prSet/>
      <dgm:spPr/>
      <dgm:t>
        <a:bodyPr/>
        <a:lstStyle/>
        <a:p>
          <a:endParaRPr lang="en-US"/>
        </a:p>
      </dgm:t>
    </dgm:pt>
    <dgm:pt modelId="{ACA7B4ED-1F8D-4350-B7E8-2C250BAF29CB}" type="sibTrans" cxnId="{6E78E35E-C55A-40BD-83E1-E747E86E904D}">
      <dgm:prSet/>
      <dgm:spPr/>
      <dgm:t>
        <a:bodyPr/>
        <a:lstStyle/>
        <a:p>
          <a:endParaRPr lang="en-US"/>
        </a:p>
      </dgm:t>
    </dgm:pt>
    <dgm:pt modelId="{5713894B-94F6-40E0-AF1E-1F7F92E1FAE5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Мера 3</a:t>
          </a:r>
          <a:r>
            <a:rPr lang="ru-RU" sz="1600" b="1" dirty="0" smtClean="0"/>
            <a:t>: Инвестиције у физичку имовину у вези са прерадом и маркетингом пољопривредних производа и производа рибарства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sr-Latn-RS" sz="1600" b="1" dirty="0" smtClean="0">
              <a:solidFill>
                <a:srgbClr val="FF0000"/>
              </a:solidFill>
            </a:rPr>
            <a:t>         </a:t>
          </a:r>
          <a:r>
            <a:rPr lang="sr-Cyrl-RS" sz="1800" b="1" dirty="0" smtClean="0">
              <a:solidFill>
                <a:srgbClr val="FF0000"/>
              </a:solidFill>
            </a:rPr>
            <a:t>Набавка </a:t>
          </a:r>
          <a:r>
            <a:rPr lang="ru-RU" sz="1800" b="1" dirty="0" smtClean="0">
              <a:solidFill>
                <a:srgbClr val="FF0000"/>
              </a:solidFill>
            </a:rPr>
            <a:t>опреме </a:t>
          </a:r>
          <a:r>
            <a:rPr lang="sr-Latn-RS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(без изградње) </a:t>
          </a:r>
          <a:r>
            <a:rPr lang="sr-Latn-RS" sz="1800" b="1" dirty="0" smtClean="0">
              <a:solidFill>
                <a:srgbClr val="FF0000"/>
              </a:solidFill>
            </a:rPr>
            <a:t>- </a:t>
          </a:r>
          <a:r>
            <a:rPr lang="en-US" sz="1800" b="1" dirty="0" smtClean="0">
              <a:solidFill>
                <a:srgbClr val="FF0000"/>
              </a:solidFill>
            </a:rPr>
            <a:t>7,352,064</a:t>
          </a:r>
          <a:r>
            <a:rPr lang="sr-Latn-RS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ЕУР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- Алокација 2015.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 </a:t>
          </a:r>
          <a:r>
            <a:rPr lang="ru-RU" sz="1800" b="1" dirty="0" smtClean="0">
              <a:solidFill>
                <a:srgbClr val="FF0000"/>
              </a:solidFill>
            </a:rPr>
            <a:t> 	</a:t>
          </a:r>
          <a:endParaRPr lang="en-US" sz="1800" b="1" dirty="0">
            <a:solidFill>
              <a:srgbClr val="FF0000"/>
            </a:solidFill>
          </a:endParaRPr>
        </a:p>
      </dgm:t>
    </dgm:pt>
    <dgm:pt modelId="{7BC64BEF-9541-45A9-A8DA-B337215EBEF9}" type="parTrans" cxnId="{BEC94647-1DD2-4643-8DC3-54FE4A761170}">
      <dgm:prSet/>
      <dgm:spPr/>
      <dgm:t>
        <a:bodyPr/>
        <a:lstStyle/>
        <a:p>
          <a:endParaRPr lang="en-US"/>
        </a:p>
      </dgm:t>
    </dgm:pt>
    <dgm:pt modelId="{FC699816-9AC4-43EF-AF09-E1EFC1291633}" type="sibTrans" cxnId="{BEC94647-1DD2-4643-8DC3-54FE4A761170}">
      <dgm:prSet/>
      <dgm:spPr/>
      <dgm:t>
        <a:bodyPr/>
        <a:lstStyle/>
        <a:p>
          <a:endParaRPr lang="en-US"/>
        </a:p>
      </dgm:t>
    </dgm:pt>
    <dgm:pt modelId="{15C70A22-C10B-4626-9518-73C22DE69D42}" type="pres">
      <dgm:prSet presAssocID="{0F862272-8621-4439-B0D4-641F03F8A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7EE29-69E8-46D5-8390-1EBFC1D192A9}" type="pres">
      <dgm:prSet presAssocID="{3AB006F5-3564-45DA-A96A-223E12846721}" presName="parentText" presStyleLbl="node1" presStyleIdx="0" presStyleCnt="6" custScaleX="46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24250-0DF3-4DAE-9D9F-527F5B64C1C2}" type="pres">
      <dgm:prSet presAssocID="{51963FAA-56CF-4C59-A856-C751E67AE3DB}" presName="spacer" presStyleCnt="0"/>
      <dgm:spPr/>
      <dgm:t>
        <a:bodyPr/>
        <a:lstStyle/>
        <a:p>
          <a:endParaRPr lang="en-US"/>
        </a:p>
      </dgm:t>
    </dgm:pt>
    <dgm:pt modelId="{8B496937-EB95-4E6B-8BFD-BF0F8DAE7C9C}" type="pres">
      <dgm:prSet presAssocID="{3B15591D-9F59-41F5-BA66-491C4526B3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F76D4-ABDA-4BDF-9229-6B6A54FB3B73}" type="pres">
      <dgm:prSet presAssocID="{8B177CCC-282B-4D28-AB91-F7C4266D50A8}" presName="spacer" presStyleCnt="0"/>
      <dgm:spPr/>
      <dgm:t>
        <a:bodyPr/>
        <a:lstStyle/>
        <a:p>
          <a:endParaRPr lang="en-US"/>
        </a:p>
      </dgm:t>
    </dgm:pt>
    <dgm:pt modelId="{50C7C294-B910-4B9F-A56A-E612B2B48E72}" type="pres">
      <dgm:prSet presAssocID="{4B80CC5C-6BDA-43C8-9D45-58E76F8570AE}" presName="parentText" presStyleLbl="node1" presStyleIdx="2" presStyleCnt="6" custScaleX="456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DCEAE-40E1-4DB6-A0B8-303EBD6B13AE}" type="pres">
      <dgm:prSet presAssocID="{36DAF4CA-9224-448B-B634-76884075BE94}" presName="spacer" presStyleCnt="0"/>
      <dgm:spPr/>
      <dgm:t>
        <a:bodyPr/>
        <a:lstStyle/>
        <a:p>
          <a:endParaRPr lang="en-US"/>
        </a:p>
      </dgm:t>
    </dgm:pt>
    <dgm:pt modelId="{276D34C4-B732-4771-93AF-E08734E0BF97}" type="pres">
      <dgm:prSet presAssocID="{59B023CB-B0B3-4829-A9C4-C8D9BB0E316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8B370-1A2E-47E9-B28C-4708EEDDEFAE}" type="pres">
      <dgm:prSet presAssocID="{AEB5504D-4E80-497C-AF3E-65479A44FEB4}" presName="spacer" presStyleCnt="0"/>
      <dgm:spPr/>
      <dgm:t>
        <a:bodyPr/>
        <a:lstStyle/>
        <a:p>
          <a:endParaRPr lang="en-US"/>
        </a:p>
      </dgm:t>
    </dgm:pt>
    <dgm:pt modelId="{D7AED54E-55C0-4739-B4EB-1F9879C22F6C}" type="pres">
      <dgm:prSet presAssocID="{8179D88A-F1F8-47E3-BAB6-AFA7ADEDC941}" presName="parentText" presStyleLbl="node1" presStyleIdx="4" presStyleCnt="6" custScaleX="473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C845F-D57C-4671-81AC-C2A152A8AD32}" type="pres">
      <dgm:prSet presAssocID="{ACA7B4ED-1F8D-4350-B7E8-2C250BAF29CB}" presName="spacer" presStyleCnt="0"/>
      <dgm:spPr/>
      <dgm:t>
        <a:bodyPr/>
        <a:lstStyle/>
        <a:p>
          <a:endParaRPr lang="en-US"/>
        </a:p>
      </dgm:t>
    </dgm:pt>
    <dgm:pt modelId="{2CD64F99-9E3F-4FA2-A0ED-CD1860F79082}" type="pres">
      <dgm:prSet presAssocID="{5713894B-94F6-40E0-AF1E-1F7F92E1FAE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1AB3C-0628-4D16-8367-2C9D8392D398}" type="presOf" srcId="{5713894B-94F6-40E0-AF1E-1F7F92E1FAE5}" destId="{2CD64F99-9E3F-4FA2-A0ED-CD1860F79082}" srcOrd="0" destOrd="0" presId="urn:microsoft.com/office/officeart/2005/8/layout/vList2"/>
    <dgm:cxn modelId="{43251AFD-D55F-4DB7-AC1C-B37FCD59782F}" srcId="{0F862272-8621-4439-B0D4-641F03F8A201}" destId="{4B80CC5C-6BDA-43C8-9D45-58E76F8570AE}" srcOrd="2" destOrd="0" parTransId="{B1867730-2172-46A9-9B79-23A23C3276CD}" sibTransId="{36DAF4CA-9224-448B-B634-76884075BE94}"/>
    <dgm:cxn modelId="{6E78E35E-C55A-40BD-83E1-E747E86E904D}" srcId="{0F862272-8621-4439-B0D4-641F03F8A201}" destId="{8179D88A-F1F8-47E3-BAB6-AFA7ADEDC941}" srcOrd="4" destOrd="0" parTransId="{84C51E52-2FEA-4E4D-9534-F13263A38260}" sibTransId="{ACA7B4ED-1F8D-4350-B7E8-2C250BAF29CB}"/>
    <dgm:cxn modelId="{39ACB745-131D-4430-9A67-FD1554058A69}" srcId="{0F862272-8621-4439-B0D4-641F03F8A201}" destId="{59B023CB-B0B3-4829-A9C4-C8D9BB0E316D}" srcOrd="3" destOrd="0" parTransId="{7D4A7DFA-7641-4C37-BD93-2BF60B42EA58}" sibTransId="{AEB5504D-4E80-497C-AF3E-65479A44FEB4}"/>
    <dgm:cxn modelId="{EBAF39F7-0BF6-46D8-8A2D-239BE9FFE36D}" type="presOf" srcId="{8179D88A-F1F8-47E3-BAB6-AFA7ADEDC941}" destId="{D7AED54E-55C0-4739-B4EB-1F9879C22F6C}" srcOrd="0" destOrd="0" presId="urn:microsoft.com/office/officeart/2005/8/layout/vList2"/>
    <dgm:cxn modelId="{91EB98EF-080A-4DE9-A35B-3FCB391E0377}" srcId="{0F862272-8621-4439-B0D4-641F03F8A201}" destId="{3AB006F5-3564-45DA-A96A-223E12846721}" srcOrd="0" destOrd="0" parTransId="{E5EED013-C058-47C2-AE1E-B7C23DEE290B}" sibTransId="{51963FAA-56CF-4C59-A856-C751E67AE3DB}"/>
    <dgm:cxn modelId="{0DE47B61-C791-4C4F-A2FE-B5337DF9A039}" type="presOf" srcId="{59B023CB-B0B3-4829-A9C4-C8D9BB0E316D}" destId="{276D34C4-B732-4771-93AF-E08734E0BF97}" srcOrd="0" destOrd="0" presId="urn:microsoft.com/office/officeart/2005/8/layout/vList2"/>
    <dgm:cxn modelId="{BEC94647-1DD2-4643-8DC3-54FE4A761170}" srcId="{0F862272-8621-4439-B0D4-641F03F8A201}" destId="{5713894B-94F6-40E0-AF1E-1F7F92E1FAE5}" srcOrd="5" destOrd="0" parTransId="{7BC64BEF-9541-45A9-A8DA-B337215EBEF9}" sibTransId="{FC699816-9AC4-43EF-AF09-E1EFC1291633}"/>
    <dgm:cxn modelId="{D0EAA0B2-50D3-411E-A94A-2CA20540E998}" type="presOf" srcId="{0F862272-8621-4439-B0D4-641F03F8A201}" destId="{15C70A22-C10B-4626-9518-73C22DE69D42}" srcOrd="0" destOrd="0" presId="urn:microsoft.com/office/officeart/2005/8/layout/vList2"/>
    <dgm:cxn modelId="{6CF0FE5E-AEED-4C4B-B302-A699F3D76152}" srcId="{0F862272-8621-4439-B0D4-641F03F8A201}" destId="{3B15591D-9F59-41F5-BA66-491C4526B3DB}" srcOrd="1" destOrd="0" parTransId="{CA280C82-8B0D-4E32-81CD-EB3C4B332DF1}" sibTransId="{8B177CCC-282B-4D28-AB91-F7C4266D50A8}"/>
    <dgm:cxn modelId="{436CA5E7-6967-4B5A-8668-159D8B6A80DD}" type="presOf" srcId="{3AB006F5-3564-45DA-A96A-223E12846721}" destId="{7AA7EE29-69E8-46D5-8390-1EBFC1D192A9}" srcOrd="0" destOrd="0" presId="urn:microsoft.com/office/officeart/2005/8/layout/vList2"/>
    <dgm:cxn modelId="{9D8A3178-9806-46FC-A098-C4CA846C5812}" type="presOf" srcId="{3B15591D-9F59-41F5-BA66-491C4526B3DB}" destId="{8B496937-EB95-4E6B-8BFD-BF0F8DAE7C9C}" srcOrd="0" destOrd="0" presId="urn:microsoft.com/office/officeart/2005/8/layout/vList2"/>
    <dgm:cxn modelId="{EF6C3E4F-05EA-41A9-9AA5-AFCA757E7F51}" type="presOf" srcId="{4B80CC5C-6BDA-43C8-9D45-58E76F8570AE}" destId="{50C7C294-B910-4B9F-A56A-E612B2B48E72}" srcOrd="0" destOrd="0" presId="urn:microsoft.com/office/officeart/2005/8/layout/vList2"/>
    <dgm:cxn modelId="{97BC44F0-84D1-4054-ABA2-8E7DC058A524}" type="presParOf" srcId="{15C70A22-C10B-4626-9518-73C22DE69D42}" destId="{7AA7EE29-69E8-46D5-8390-1EBFC1D192A9}" srcOrd="0" destOrd="0" presId="urn:microsoft.com/office/officeart/2005/8/layout/vList2"/>
    <dgm:cxn modelId="{EBEDB9DB-AC99-41C3-B06F-BEAAC8A72C32}" type="presParOf" srcId="{15C70A22-C10B-4626-9518-73C22DE69D42}" destId="{95E24250-0DF3-4DAE-9D9F-527F5B64C1C2}" srcOrd="1" destOrd="0" presId="urn:microsoft.com/office/officeart/2005/8/layout/vList2"/>
    <dgm:cxn modelId="{1AA3F7C9-12DF-413E-81C7-38513071E677}" type="presParOf" srcId="{15C70A22-C10B-4626-9518-73C22DE69D42}" destId="{8B496937-EB95-4E6B-8BFD-BF0F8DAE7C9C}" srcOrd="2" destOrd="0" presId="urn:microsoft.com/office/officeart/2005/8/layout/vList2"/>
    <dgm:cxn modelId="{4B63C420-C24E-413C-B7D9-81B959FA8D1E}" type="presParOf" srcId="{15C70A22-C10B-4626-9518-73C22DE69D42}" destId="{FF3F76D4-ABDA-4BDF-9229-6B6A54FB3B73}" srcOrd="3" destOrd="0" presId="urn:microsoft.com/office/officeart/2005/8/layout/vList2"/>
    <dgm:cxn modelId="{12F7B3C4-CF81-412A-AF61-39F443E4F57E}" type="presParOf" srcId="{15C70A22-C10B-4626-9518-73C22DE69D42}" destId="{50C7C294-B910-4B9F-A56A-E612B2B48E72}" srcOrd="4" destOrd="0" presId="urn:microsoft.com/office/officeart/2005/8/layout/vList2"/>
    <dgm:cxn modelId="{73A75C17-EDAD-4FAF-9F77-227BB8E5DDC6}" type="presParOf" srcId="{15C70A22-C10B-4626-9518-73C22DE69D42}" destId="{0DDDCEAE-40E1-4DB6-A0B8-303EBD6B13AE}" srcOrd="5" destOrd="0" presId="urn:microsoft.com/office/officeart/2005/8/layout/vList2"/>
    <dgm:cxn modelId="{47107CE7-DB1B-4261-AA64-BFF0253C86C7}" type="presParOf" srcId="{15C70A22-C10B-4626-9518-73C22DE69D42}" destId="{276D34C4-B732-4771-93AF-E08734E0BF97}" srcOrd="6" destOrd="0" presId="urn:microsoft.com/office/officeart/2005/8/layout/vList2"/>
    <dgm:cxn modelId="{32D29E70-F175-4CD8-BBC2-BCB9859D58DE}" type="presParOf" srcId="{15C70A22-C10B-4626-9518-73C22DE69D42}" destId="{7B78B370-1A2E-47E9-B28C-4708EEDDEFAE}" srcOrd="7" destOrd="0" presId="urn:microsoft.com/office/officeart/2005/8/layout/vList2"/>
    <dgm:cxn modelId="{01266103-6B4D-4182-895F-4AD417B31502}" type="presParOf" srcId="{15C70A22-C10B-4626-9518-73C22DE69D42}" destId="{D7AED54E-55C0-4739-B4EB-1F9879C22F6C}" srcOrd="8" destOrd="0" presId="urn:microsoft.com/office/officeart/2005/8/layout/vList2"/>
    <dgm:cxn modelId="{6ED13B47-76DD-49B7-8F42-C849C2A3562C}" type="presParOf" srcId="{15C70A22-C10B-4626-9518-73C22DE69D42}" destId="{60FC845F-D57C-4671-81AC-C2A152A8AD32}" srcOrd="9" destOrd="0" presId="urn:microsoft.com/office/officeart/2005/8/layout/vList2"/>
    <dgm:cxn modelId="{B022FA7B-C70B-4A8E-9D6F-ED17ED281ED9}" type="presParOf" srcId="{15C70A22-C10B-4626-9518-73C22DE69D42}" destId="{2CD64F99-9E3F-4FA2-A0ED-CD1860F7908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A07257-132A-43AD-904E-A1BB1EF7F01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C343429-957B-470A-8FCF-BCDA716AB852}">
      <dgm:prSet/>
      <dgm:spPr>
        <a:solidFill>
          <a:srgbClr val="D4DC8A"/>
        </a:solidFill>
      </dgm:spPr>
      <dgm:t>
        <a:bodyPr/>
        <a:lstStyle/>
        <a:p>
          <a:pPr rtl="0"/>
          <a:r>
            <a:rPr lang="en-US" b="1" dirty="0" smtClean="0"/>
            <a:t>II</a:t>
          </a:r>
          <a:r>
            <a:rPr lang="sr-Cyrl-RS" b="1" dirty="0" smtClean="0"/>
            <a:t> ФАЗА</a:t>
          </a:r>
          <a:r>
            <a:rPr lang="sr-Latn-RS" b="1" dirty="0" smtClean="0"/>
            <a:t>:</a:t>
          </a:r>
          <a:r>
            <a:rPr lang="sr-Cyrl-RS" b="1" dirty="0" smtClean="0"/>
            <a:t> 2018. година</a:t>
          </a:r>
          <a:endParaRPr lang="en-US" b="1" dirty="0"/>
        </a:p>
      </dgm:t>
    </dgm:pt>
    <dgm:pt modelId="{A7AECC0F-0914-493F-8607-0F71FE8E636A}" type="parTrans" cxnId="{D13D2B13-962C-4ECE-8994-1642B0D09FC3}">
      <dgm:prSet/>
      <dgm:spPr/>
      <dgm:t>
        <a:bodyPr/>
        <a:lstStyle/>
        <a:p>
          <a:endParaRPr lang="en-US"/>
        </a:p>
      </dgm:t>
    </dgm:pt>
    <dgm:pt modelId="{67B61EB1-98E4-46E9-9EC0-643A8E7556EE}" type="sibTrans" cxnId="{D13D2B13-962C-4ECE-8994-1642B0D09FC3}">
      <dgm:prSet/>
      <dgm:spPr/>
      <dgm:t>
        <a:bodyPr/>
        <a:lstStyle/>
        <a:p>
          <a:endParaRPr lang="en-US"/>
        </a:p>
      </dgm:t>
    </dgm:pt>
    <dgm:pt modelId="{07170FD2-1569-4F67-ADCE-3C39E42D94B2}">
      <dgm:prSet/>
      <dgm:spPr>
        <a:solidFill>
          <a:srgbClr val="D4DC8A"/>
        </a:solidFill>
      </dgm:spPr>
      <dgm:t>
        <a:bodyPr/>
        <a:lstStyle/>
        <a:p>
          <a:pPr rtl="0"/>
          <a:r>
            <a:rPr lang="sr-Cyrl-RS" dirty="0" smtClean="0">
              <a:solidFill>
                <a:srgbClr val="FF0000"/>
              </a:solidFill>
            </a:rPr>
            <a:t>М7</a:t>
          </a:r>
          <a:r>
            <a:rPr lang="sr-Cyrl-RS" dirty="0" smtClean="0"/>
            <a:t> </a:t>
          </a:r>
          <a:r>
            <a:rPr lang="en-US" dirty="0" err="1" smtClean="0"/>
            <a:t>Диверзификација</a:t>
          </a:r>
          <a:r>
            <a:rPr lang="en-US" dirty="0" smtClean="0"/>
            <a:t> </a:t>
          </a:r>
          <a:r>
            <a:rPr lang="en-US" dirty="0" err="1" smtClean="0"/>
            <a:t>пољопривредних</a:t>
          </a:r>
          <a:r>
            <a:rPr lang="en-US" dirty="0" smtClean="0"/>
            <a:t> </a:t>
          </a:r>
          <a:r>
            <a:rPr lang="en-US" dirty="0" err="1" smtClean="0"/>
            <a:t>газдинстава</a:t>
          </a:r>
          <a:r>
            <a:rPr lang="en-US" dirty="0" smtClean="0"/>
            <a:t> и </a:t>
          </a:r>
          <a:r>
            <a:rPr lang="en-US" dirty="0" err="1" smtClean="0"/>
            <a:t>развој</a:t>
          </a:r>
          <a:r>
            <a:rPr lang="en-US" dirty="0" smtClean="0"/>
            <a:t> </a:t>
          </a:r>
          <a:r>
            <a:rPr lang="en-US" dirty="0" err="1" smtClean="0"/>
            <a:t>пословања</a:t>
          </a:r>
          <a:endParaRPr lang="en-US" dirty="0"/>
        </a:p>
      </dgm:t>
    </dgm:pt>
    <dgm:pt modelId="{72D2CF51-7A99-4BEA-AEF8-5824A01F2EF0}" type="parTrans" cxnId="{08C59725-3FB4-4646-8E0A-646AA92CF6C6}">
      <dgm:prSet/>
      <dgm:spPr/>
      <dgm:t>
        <a:bodyPr/>
        <a:lstStyle/>
        <a:p>
          <a:endParaRPr lang="en-US"/>
        </a:p>
      </dgm:t>
    </dgm:pt>
    <dgm:pt modelId="{F7F91C06-0E27-4655-B3A0-9CA731060611}" type="sibTrans" cxnId="{08C59725-3FB4-4646-8E0A-646AA92CF6C6}">
      <dgm:prSet/>
      <dgm:spPr/>
      <dgm:t>
        <a:bodyPr/>
        <a:lstStyle/>
        <a:p>
          <a:endParaRPr lang="en-US"/>
        </a:p>
      </dgm:t>
    </dgm:pt>
    <dgm:pt modelId="{802A8EC1-1881-451F-B7B0-184D992E259B}">
      <dgm:prSet/>
      <dgm:spPr>
        <a:solidFill>
          <a:srgbClr val="D4DC8A"/>
        </a:solidFill>
      </dgm:spPr>
      <dgm:t>
        <a:bodyPr/>
        <a:lstStyle/>
        <a:p>
          <a:pPr rtl="0"/>
          <a:r>
            <a:rPr lang="sr-Cyrl-RS" dirty="0" smtClean="0">
              <a:solidFill>
                <a:srgbClr val="FF0000"/>
              </a:solidFill>
            </a:rPr>
            <a:t>М9</a:t>
          </a:r>
          <a:r>
            <a:rPr lang="sr-Cyrl-RS" dirty="0" smtClean="0"/>
            <a:t> </a:t>
          </a:r>
          <a:r>
            <a:rPr lang="en-US" dirty="0" err="1" smtClean="0"/>
            <a:t>Техничка</a:t>
          </a:r>
          <a:r>
            <a:rPr lang="en-US" dirty="0" smtClean="0"/>
            <a:t> </a:t>
          </a:r>
          <a:r>
            <a:rPr lang="en-US" dirty="0" err="1" smtClean="0"/>
            <a:t>помоћ</a:t>
          </a:r>
          <a:r>
            <a:rPr lang="en-US" dirty="0" smtClean="0"/>
            <a:t> </a:t>
          </a:r>
          <a:endParaRPr lang="en-US" dirty="0"/>
        </a:p>
      </dgm:t>
    </dgm:pt>
    <dgm:pt modelId="{F65D44B2-B620-472C-B75F-7C295174B15B}" type="parTrans" cxnId="{813FBCC9-928E-48E2-9D27-B9BCCB19586A}">
      <dgm:prSet/>
      <dgm:spPr/>
      <dgm:t>
        <a:bodyPr/>
        <a:lstStyle/>
        <a:p>
          <a:endParaRPr lang="en-US"/>
        </a:p>
      </dgm:t>
    </dgm:pt>
    <dgm:pt modelId="{2990338B-C245-4291-BF7E-4A6143B1F8BC}" type="sibTrans" cxnId="{813FBCC9-928E-48E2-9D27-B9BCCB19586A}">
      <dgm:prSet/>
      <dgm:spPr/>
      <dgm:t>
        <a:bodyPr/>
        <a:lstStyle/>
        <a:p>
          <a:endParaRPr lang="en-US"/>
        </a:p>
      </dgm:t>
    </dgm:pt>
    <dgm:pt modelId="{E5146199-CF16-4D8A-86AB-3B79D30129D2}">
      <dgm:prSet/>
      <dgm:spPr>
        <a:solidFill>
          <a:srgbClr val="D4DC8A"/>
        </a:solidFill>
      </dgm:spPr>
      <dgm:t>
        <a:bodyPr/>
        <a:lstStyle/>
        <a:p>
          <a:pPr rtl="0"/>
          <a:r>
            <a:rPr lang="sr-Cyrl-RS" dirty="0" smtClean="0"/>
            <a:t>Припрема Акционог плана за мере 7 и 9 – јун 2018.</a:t>
          </a:r>
          <a:endParaRPr lang="en-US" dirty="0"/>
        </a:p>
      </dgm:t>
    </dgm:pt>
    <dgm:pt modelId="{36C456DE-5D76-4CF2-A1DA-11AF9D9EAA5B}" type="parTrans" cxnId="{DC6FCDDE-F680-4205-8837-A1B22AC22EDC}">
      <dgm:prSet/>
      <dgm:spPr/>
      <dgm:t>
        <a:bodyPr/>
        <a:lstStyle/>
        <a:p>
          <a:endParaRPr lang="en-US"/>
        </a:p>
      </dgm:t>
    </dgm:pt>
    <dgm:pt modelId="{C53D72BF-3FE9-473B-8E06-BA263F59041C}" type="sibTrans" cxnId="{DC6FCDDE-F680-4205-8837-A1B22AC22EDC}">
      <dgm:prSet/>
      <dgm:spPr/>
      <dgm:t>
        <a:bodyPr/>
        <a:lstStyle/>
        <a:p>
          <a:endParaRPr lang="en-US"/>
        </a:p>
      </dgm:t>
    </dgm:pt>
    <dgm:pt modelId="{93F8229D-6718-4938-BE9B-9DBE6EBDF239}">
      <dgm:prSet/>
      <dgm:spPr>
        <a:solidFill>
          <a:srgbClr val="D4DC8A"/>
        </a:solidFill>
      </dgm:spPr>
      <dgm:t>
        <a:bodyPr/>
        <a:lstStyle/>
        <a:p>
          <a:pPr rtl="0"/>
          <a:r>
            <a:rPr lang="sr-Cyrl-RS" dirty="0" smtClean="0"/>
            <a:t>Припрема акредитационог процеса – </a:t>
          </a:r>
          <a:r>
            <a:rPr lang="sr-Latn-RS" dirty="0" smtClean="0"/>
            <a:t>III </a:t>
          </a:r>
          <a:r>
            <a:rPr lang="sr-Cyrl-RS" dirty="0" smtClean="0"/>
            <a:t>и</a:t>
          </a:r>
          <a:r>
            <a:rPr lang="sr-Latn-RS" dirty="0" smtClean="0"/>
            <a:t> IV </a:t>
          </a:r>
          <a:r>
            <a:rPr lang="sr-Cyrl-RS" dirty="0" smtClean="0"/>
            <a:t>квартал 2018.</a:t>
          </a:r>
          <a:endParaRPr lang="en-US" dirty="0"/>
        </a:p>
      </dgm:t>
    </dgm:pt>
    <dgm:pt modelId="{499CD58E-CFCC-480F-94D3-864CA2E06A74}" type="parTrans" cxnId="{970E95CF-B3C5-4476-9D24-7DAE8EBCB012}">
      <dgm:prSet/>
      <dgm:spPr/>
      <dgm:t>
        <a:bodyPr/>
        <a:lstStyle/>
        <a:p>
          <a:endParaRPr lang="en-US"/>
        </a:p>
      </dgm:t>
    </dgm:pt>
    <dgm:pt modelId="{960AD809-FF7C-460A-9007-7A2EDC89C2FC}" type="sibTrans" cxnId="{970E95CF-B3C5-4476-9D24-7DAE8EBCB012}">
      <dgm:prSet/>
      <dgm:spPr/>
      <dgm:t>
        <a:bodyPr/>
        <a:lstStyle/>
        <a:p>
          <a:endParaRPr lang="en-US"/>
        </a:p>
      </dgm:t>
    </dgm:pt>
    <dgm:pt modelId="{4AF39701-37C2-4FA1-A639-D6E97006C33F}">
      <dgm:prSet/>
      <dgm:spPr>
        <a:solidFill>
          <a:srgbClr val="D4DC8A"/>
        </a:solidFill>
      </dgm:spPr>
      <dgm:t>
        <a:bodyPr/>
        <a:lstStyle/>
        <a:p>
          <a:pPr rtl="0"/>
          <a:r>
            <a:rPr lang="en-US" b="1" dirty="0" smtClean="0"/>
            <a:t>III</a:t>
          </a:r>
          <a:r>
            <a:rPr lang="sr-Cyrl-RS" b="1" dirty="0" smtClean="0"/>
            <a:t> ФАЗА</a:t>
          </a:r>
          <a:r>
            <a:rPr lang="sr-Latn-RS" b="1" dirty="0" smtClean="0"/>
            <a:t>: 2019</a:t>
          </a:r>
          <a:r>
            <a:rPr lang="sr-Cyrl-RS" b="1" dirty="0" smtClean="0"/>
            <a:t>. година</a:t>
          </a:r>
          <a:endParaRPr lang="en-US" b="1" dirty="0"/>
        </a:p>
      </dgm:t>
    </dgm:pt>
    <dgm:pt modelId="{EB8A203F-676E-44F6-98F7-74622BBA1C35}" type="parTrans" cxnId="{79FB5ED7-CD53-4B02-B2D8-3053551FE14A}">
      <dgm:prSet/>
      <dgm:spPr/>
      <dgm:t>
        <a:bodyPr/>
        <a:lstStyle/>
        <a:p>
          <a:endParaRPr lang="en-US"/>
        </a:p>
      </dgm:t>
    </dgm:pt>
    <dgm:pt modelId="{D41EC60C-F74B-4ADE-81F8-641B4DD898CF}" type="sibTrans" cxnId="{79FB5ED7-CD53-4B02-B2D8-3053551FE14A}">
      <dgm:prSet/>
      <dgm:spPr/>
      <dgm:t>
        <a:bodyPr/>
        <a:lstStyle/>
        <a:p>
          <a:endParaRPr lang="en-US"/>
        </a:p>
      </dgm:t>
    </dgm:pt>
    <dgm:pt modelId="{9C685F80-53B4-40E5-8B9A-4C4B9A28D751}">
      <dgm:prSet/>
      <dgm:spPr>
        <a:solidFill>
          <a:srgbClr val="D4DC8A"/>
        </a:solidFill>
      </dgm:spPr>
      <dgm:t>
        <a:bodyPr/>
        <a:lstStyle/>
        <a:p>
          <a:pPr rtl="0"/>
          <a:r>
            <a:rPr lang="sr-Latn-RS" dirty="0" smtClean="0">
              <a:solidFill>
                <a:srgbClr val="FF0000"/>
              </a:solidFill>
            </a:rPr>
            <a:t>M4</a:t>
          </a:r>
          <a:r>
            <a:rPr lang="sr-Latn-RS" dirty="0" smtClean="0"/>
            <a:t> </a:t>
          </a:r>
          <a:r>
            <a:rPr lang="sr-Cyrl-RS" dirty="0" smtClean="0"/>
            <a:t>А</a:t>
          </a:r>
          <a:r>
            <a:rPr lang="en-US" dirty="0" err="1" smtClean="0"/>
            <a:t>гроеколошко-климатске</a:t>
          </a:r>
          <a:r>
            <a:rPr lang="en-US" dirty="0" smtClean="0"/>
            <a:t> </a:t>
          </a:r>
          <a:r>
            <a:rPr lang="en-US" dirty="0" err="1" smtClean="0"/>
            <a:t>мере</a:t>
          </a:r>
          <a:r>
            <a:rPr lang="en-US" dirty="0" smtClean="0"/>
            <a:t> и </a:t>
          </a:r>
          <a:r>
            <a:rPr lang="en-US" dirty="0" err="1" smtClean="0"/>
            <a:t>мера</a:t>
          </a:r>
          <a:r>
            <a:rPr lang="en-US" dirty="0" smtClean="0"/>
            <a:t> </a:t>
          </a:r>
          <a:r>
            <a:rPr lang="en-US" dirty="0" err="1" smtClean="0"/>
            <a:t>органске</a:t>
          </a:r>
          <a:r>
            <a:rPr lang="en-US" dirty="0" smtClean="0"/>
            <a:t> </a:t>
          </a:r>
          <a:r>
            <a:rPr lang="en-US" dirty="0" err="1" smtClean="0"/>
            <a:t>производње</a:t>
          </a:r>
          <a:r>
            <a:rPr lang="en-US" dirty="0" smtClean="0"/>
            <a:t> </a:t>
          </a:r>
          <a:endParaRPr lang="en-US" dirty="0"/>
        </a:p>
      </dgm:t>
    </dgm:pt>
    <dgm:pt modelId="{4FC4EDA7-42B3-462E-AD63-2CF2F738A5B5}" type="parTrans" cxnId="{F732271F-37B4-41AD-A35F-C8A53FB02EED}">
      <dgm:prSet/>
      <dgm:spPr/>
      <dgm:t>
        <a:bodyPr/>
        <a:lstStyle/>
        <a:p>
          <a:endParaRPr lang="en-US"/>
        </a:p>
      </dgm:t>
    </dgm:pt>
    <dgm:pt modelId="{55E576CD-AD03-442D-B264-6C9C4223A0C9}" type="sibTrans" cxnId="{F732271F-37B4-41AD-A35F-C8A53FB02EED}">
      <dgm:prSet/>
      <dgm:spPr/>
      <dgm:t>
        <a:bodyPr/>
        <a:lstStyle/>
        <a:p>
          <a:endParaRPr lang="en-US"/>
        </a:p>
      </dgm:t>
    </dgm:pt>
    <dgm:pt modelId="{5AA628CA-13B7-4BAB-96AA-CF17222F9CB0}">
      <dgm:prSet/>
      <dgm:spPr>
        <a:solidFill>
          <a:srgbClr val="D4DC8A"/>
        </a:solidFill>
      </dgm:spPr>
      <dgm:t>
        <a:bodyPr/>
        <a:lstStyle/>
        <a:p>
          <a:pPr rtl="0"/>
          <a:r>
            <a:rPr lang="sr-Latn-RS" dirty="0" smtClean="0">
              <a:solidFill>
                <a:srgbClr val="FF0000"/>
              </a:solidFill>
            </a:rPr>
            <a:t>M5</a:t>
          </a:r>
          <a:r>
            <a:rPr lang="sr-Latn-RS" dirty="0" smtClean="0"/>
            <a:t> </a:t>
          </a:r>
          <a:r>
            <a:rPr lang="en-US" dirty="0" err="1" smtClean="0"/>
            <a:t>Спровођење</a:t>
          </a:r>
          <a:r>
            <a:rPr lang="en-US" dirty="0" smtClean="0"/>
            <a:t> </a:t>
          </a:r>
          <a:r>
            <a:rPr lang="en-US" dirty="0" err="1" smtClean="0"/>
            <a:t>локалних</a:t>
          </a:r>
          <a:r>
            <a:rPr lang="en-US" dirty="0" smtClean="0"/>
            <a:t> </a:t>
          </a:r>
          <a:r>
            <a:rPr lang="en-US" dirty="0" err="1" smtClean="0"/>
            <a:t>стратегија</a:t>
          </a:r>
          <a:r>
            <a:rPr lang="en-US" dirty="0" smtClean="0"/>
            <a:t> </a:t>
          </a:r>
          <a:r>
            <a:rPr lang="en-US" dirty="0" err="1" smtClean="0"/>
            <a:t>руралног</a:t>
          </a:r>
          <a:r>
            <a:rPr lang="en-US" dirty="0" smtClean="0"/>
            <a:t> </a:t>
          </a:r>
          <a:r>
            <a:rPr lang="en-US" dirty="0" err="1" smtClean="0"/>
            <a:t>развоја</a:t>
          </a:r>
          <a:r>
            <a:rPr lang="en-US" dirty="0" smtClean="0"/>
            <a:t> -  </a:t>
          </a:r>
          <a:r>
            <a:rPr lang="sr-Latn-RS" dirty="0" smtClean="0"/>
            <a:t>LEADER </a:t>
          </a:r>
          <a:r>
            <a:rPr lang="en-US" dirty="0" err="1" smtClean="0"/>
            <a:t>приступ</a:t>
          </a:r>
          <a:r>
            <a:rPr lang="en-US" dirty="0" smtClean="0"/>
            <a:t> </a:t>
          </a:r>
          <a:endParaRPr lang="en-US" dirty="0"/>
        </a:p>
      </dgm:t>
    </dgm:pt>
    <dgm:pt modelId="{9ACE8D05-7639-42A8-ADDA-82A88B0C9DC5}" type="parTrans" cxnId="{4357AA62-48FC-4587-B099-C0F4AF360F80}">
      <dgm:prSet/>
      <dgm:spPr/>
      <dgm:t>
        <a:bodyPr/>
        <a:lstStyle/>
        <a:p>
          <a:endParaRPr lang="en-US"/>
        </a:p>
      </dgm:t>
    </dgm:pt>
    <dgm:pt modelId="{17CCF229-9F28-4565-B786-793CC1C6BBDA}" type="sibTrans" cxnId="{4357AA62-48FC-4587-B099-C0F4AF360F80}">
      <dgm:prSet/>
      <dgm:spPr/>
      <dgm:t>
        <a:bodyPr/>
        <a:lstStyle/>
        <a:p>
          <a:endParaRPr lang="en-US"/>
        </a:p>
      </dgm:t>
    </dgm:pt>
    <dgm:pt modelId="{1EAB1D05-AD0A-4AAB-9BC7-C5D971509514}" type="pres">
      <dgm:prSet presAssocID="{FAA07257-132A-43AD-904E-A1BB1EF7F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70E1B588-381E-42ED-92A3-F357F84B5886}" type="pres">
      <dgm:prSet presAssocID="{8C343429-957B-470A-8FCF-BCDA716AB85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F9BC4CF-DE47-4C5C-9448-D969F3F906F4}" type="pres">
      <dgm:prSet presAssocID="{67B61EB1-98E4-46E9-9EC0-643A8E7556EE}" presName="spacer" presStyleCnt="0"/>
      <dgm:spPr/>
    </dgm:pt>
    <dgm:pt modelId="{C70BBC0B-DE0A-4A51-974F-A02A8F381D46}" type="pres">
      <dgm:prSet presAssocID="{07170FD2-1569-4F67-ADCE-3C39E42D94B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7D899-5CE5-4BE1-A017-EC369D3B6C7E}" type="pres">
      <dgm:prSet presAssocID="{F7F91C06-0E27-4655-B3A0-9CA731060611}" presName="spacer" presStyleCnt="0"/>
      <dgm:spPr/>
    </dgm:pt>
    <dgm:pt modelId="{1473EC1A-3928-49D7-BF2A-9A0165CE0EF3}" type="pres">
      <dgm:prSet presAssocID="{802A8EC1-1881-451F-B7B0-184D992E25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C32CE9C-D4EF-4753-91EB-694BE9EF18D6}" type="pres">
      <dgm:prSet presAssocID="{2990338B-C245-4291-BF7E-4A6143B1F8BC}" presName="spacer" presStyleCnt="0"/>
      <dgm:spPr/>
    </dgm:pt>
    <dgm:pt modelId="{8CA93133-AAF6-4A6C-A641-DE6F089B6B8B}" type="pres">
      <dgm:prSet presAssocID="{E5146199-CF16-4D8A-86AB-3B79D30129D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42719AE-60A0-4099-88DC-1383582FC2E9}" type="pres">
      <dgm:prSet presAssocID="{C53D72BF-3FE9-473B-8E06-BA263F59041C}" presName="spacer" presStyleCnt="0"/>
      <dgm:spPr/>
    </dgm:pt>
    <dgm:pt modelId="{1F83A4F5-1E2D-470C-B29E-285AFF64DB8C}" type="pres">
      <dgm:prSet presAssocID="{93F8229D-6718-4938-BE9B-9DBE6EBDF23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D4154-E7A7-4653-A558-FB2436D17411}" type="pres">
      <dgm:prSet presAssocID="{960AD809-FF7C-460A-9007-7A2EDC89C2FC}" presName="spacer" presStyleCnt="0"/>
      <dgm:spPr/>
    </dgm:pt>
    <dgm:pt modelId="{45186DC1-76FF-4010-8E43-0B749802E34A}" type="pres">
      <dgm:prSet presAssocID="{4AF39701-37C2-4FA1-A639-D6E97006C33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08BE5C2-C6AF-4735-A06F-E0DB50E20B9A}" type="pres">
      <dgm:prSet presAssocID="{D41EC60C-F74B-4ADE-81F8-641B4DD898CF}" presName="spacer" presStyleCnt="0"/>
      <dgm:spPr/>
    </dgm:pt>
    <dgm:pt modelId="{378DB39C-4202-43AC-87BC-BF39DEEFEE4F}" type="pres">
      <dgm:prSet presAssocID="{9C685F80-53B4-40E5-8B9A-4C4B9A28D75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E84B715-32AF-4780-A354-AC6F8567BC06}" type="pres">
      <dgm:prSet presAssocID="{55E576CD-AD03-442D-B264-6C9C4223A0C9}" presName="spacer" presStyleCnt="0"/>
      <dgm:spPr/>
    </dgm:pt>
    <dgm:pt modelId="{20396B58-7F1F-4B7B-AA3A-66C0DE193364}" type="pres">
      <dgm:prSet presAssocID="{5AA628CA-13B7-4BAB-96AA-CF17222F9CB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63BA9023-06EC-4ECB-B33E-25580C786E2B}" type="presOf" srcId="{8C343429-957B-470A-8FCF-BCDA716AB852}" destId="{70E1B588-381E-42ED-92A3-F357F84B5886}" srcOrd="0" destOrd="0" presId="urn:microsoft.com/office/officeart/2005/8/layout/vList2"/>
    <dgm:cxn modelId="{4357AA62-48FC-4587-B099-C0F4AF360F80}" srcId="{FAA07257-132A-43AD-904E-A1BB1EF7F019}" destId="{5AA628CA-13B7-4BAB-96AA-CF17222F9CB0}" srcOrd="7" destOrd="0" parTransId="{9ACE8D05-7639-42A8-ADDA-82A88B0C9DC5}" sibTransId="{17CCF229-9F28-4565-B786-793CC1C6BBDA}"/>
    <dgm:cxn modelId="{DC6FCDDE-F680-4205-8837-A1B22AC22EDC}" srcId="{FAA07257-132A-43AD-904E-A1BB1EF7F019}" destId="{E5146199-CF16-4D8A-86AB-3B79D30129D2}" srcOrd="3" destOrd="0" parTransId="{36C456DE-5D76-4CF2-A1DA-11AF9D9EAA5B}" sibTransId="{C53D72BF-3FE9-473B-8E06-BA263F59041C}"/>
    <dgm:cxn modelId="{970E95CF-B3C5-4476-9D24-7DAE8EBCB012}" srcId="{FAA07257-132A-43AD-904E-A1BB1EF7F019}" destId="{93F8229D-6718-4938-BE9B-9DBE6EBDF239}" srcOrd="4" destOrd="0" parTransId="{499CD58E-CFCC-480F-94D3-864CA2E06A74}" sibTransId="{960AD809-FF7C-460A-9007-7A2EDC89C2FC}"/>
    <dgm:cxn modelId="{8DF70AD2-B891-45BD-A61D-79967656D3E0}" type="presOf" srcId="{93F8229D-6718-4938-BE9B-9DBE6EBDF239}" destId="{1F83A4F5-1E2D-470C-B29E-285AFF64DB8C}" srcOrd="0" destOrd="0" presId="urn:microsoft.com/office/officeart/2005/8/layout/vList2"/>
    <dgm:cxn modelId="{8080A7FD-5211-4BB5-A0AB-EBFCAB4E1BB6}" type="presOf" srcId="{07170FD2-1569-4F67-ADCE-3C39E42D94B2}" destId="{C70BBC0B-DE0A-4A51-974F-A02A8F381D46}" srcOrd="0" destOrd="0" presId="urn:microsoft.com/office/officeart/2005/8/layout/vList2"/>
    <dgm:cxn modelId="{D13D2B13-962C-4ECE-8994-1642B0D09FC3}" srcId="{FAA07257-132A-43AD-904E-A1BB1EF7F019}" destId="{8C343429-957B-470A-8FCF-BCDA716AB852}" srcOrd="0" destOrd="0" parTransId="{A7AECC0F-0914-493F-8607-0F71FE8E636A}" sibTransId="{67B61EB1-98E4-46E9-9EC0-643A8E7556EE}"/>
    <dgm:cxn modelId="{6701E4AD-2A40-4D68-8C71-8813F5ED8F03}" type="presOf" srcId="{FAA07257-132A-43AD-904E-A1BB1EF7F019}" destId="{1EAB1D05-AD0A-4AAB-9BC7-C5D971509514}" srcOrd="0" destOrd="0" presId="urn:microsoft.com/office/officeart/2005/8/layout/vList2"/>
    <dgm:cxn modelId="{6ABFE250-8D0E-453A-A09B-68D839D9D185}" type="presOf" srcId="{4AF39701-37C2-4FA1-A639-D6E97006C33F}" destId="{45186DC1-76FF-4010-8E43-0B749802E34A}" srcOrd="0" destOrd="0" presId="urn:microsoft.com/office/officeart/2005/8/layout/vList2"/>
    <dgm:cxn modelId="{7F8E9AD7-BD68-4B91-919C-BCA48B4F05BD}" type="presOf" srcId="{9C685F80-53B4-40E5-8B9A-4C4B9A28D751}" destId="{378DB39C-4202-43AC-87BC-BF39DEEFEE4F}" srcOrd="0" destOrd="0" presId="urn:microsoft.com/office/officeart/2005/8/layout/vList2"/>
    <dgm:cxn modelId="{79FB5ED7-CD53-4B02-B2D8-3053551FE14A}" srcId="{FAA07257-132A-43AD-904E-A1BB1EF7F019}" destId="{4AF39701-37C2-4FA1-A639-D6E97006C33F}" srcOrd="5" destOrd="0" parTransId="{EB8A203F-676E-44F6-98F7-74622BBA1C35}" sibTransId="{D41EC60C-F74B-4ADE-81F8-641B4DD898CF}"/>
    <dgm:cxn modelId="{A90282FB-44EC-49D3-B51F-35DAA8F3C628}" type="presOf" srcId="{802A8EC1-1881-451F-B7B0-184D992E259B}" destId="{1473EC1A-3928-49D7-BF2A-9A0165CE0EF3}" srcOrd="0" destOrd="0" presId="urn:microsoft.com/office/officeart/2005/8/layout/vList2"/>
    <dgm:cxn modelId="{F732271F-37B4-41AD-A35F-C8A53FB02EED}" srcId="{FAA07257-132A-43AD-904E-A1BB1EF7F019}" destId="{9C685F80-53B4-40E5-8B9A-4C4B9A28D751}" srcOrd="6" destOrd="0" parTransId="{4FC4EDA7-42B3-462E-AD63-2CF2F738A5B5}" sibTransId="{55E576CD-AD03-442D-B264-6C9C4223A0C9}"/>
    <dgm:cxn modelId="{08C59725-3FB4-4646-8E0A-646AA92CF6C6}" srcId="{FAA07257-132A-43AD-904E-A1BB1EF7F019}" destId="{07170FD2-1569-4F67-ADCE-3C39E42D94B2}" srcOrd="1" destOrd="0" parTransId="{72D2CF51-7A99-4BEA-AEF8-5824A01F2EF0}" sibTransId="{F7F91C06-0E27-4655-B3A0-9CA731060611}"/>
    <dgm:cxn modelId="{5EF764D3-B971-4EF1-9B16-26CCFCE82C7D}" type="presOf" srcId="{E5146199-CF16-4D8A-86AB-3B79D30129D2}" destId="{8CA93133-AAF6-4A6C-A641-DE6F089B6B8B}" srcOrd="0" destOrd="0" presId="urn:microsoft.com/office/officeart/2005/8/layout/vList2"/>
    <dgm:cxn modelId="{813FBCC9-928E-48E2-9D27-B9BCCB19586A}" srcId="{FAA07257-132A-43AD-904E-A1BB1EF7F019}" destId="{802A8EC1-1881-451F-B7B0-184D992E259B}" srcOrd="2" destOrd="0" parTransId="{F65D44B2-B620-472C-B75F-7C295174B15B}" sibTransId="{2990338B-C245-4291-BF7E-4A6143B1F8BC}"/>
    <dgm:cxn modelId="{7B23AEC9-7D79-4C2B-8E6D-99FE708861F6}" type="presOf" srcId="{5AA628CA-13B7-4BAB-96AA-CF17222F9CB0}" destId="{20396B58-7F1F-4B7B-AA3A-66C0DE193364}" srcOrd="0" destOrd="0" presId="urn:microsoft.com/office/officeart/2005/8/layout/vList2"/>
    <dgm:cxn modelId="{11E85D00-B8C9-4AFB-821A-186E332FDAF8}" type="presParOf" srcId="{1EAB1D05-AD0A-4AAB-9BC7-C5D971509514}" destId="{70E1B588-381E-42ED-92A3-F357F84B5886}" srcOrd="0" destOrd="0" presId="urn:microsoft.com/office/officeart/2005/8/layout/vList2"/>
    <dgm:cxn modelId="{840A6D8F-B440-4192-A596-E846BE476470}" type="presParOf" srcId="{1EAB1D05-AD0A-4AAB-9BC7-C5D971509514}" destId="{BF9BC4CF-DE47-4C5C-9448-D969F3F906F4}" srcOrd="1" destOrd="0" presId="urn:microsoft.com/office/officeart/2005/8/layout/vList2"/>
    <dgm:cxn modelId="{A04E0C38-BFA6-4AF6-959B-343FBF2EEBB0}" type="presParOf" srcId="{1EAB1D05-AD0A-4AAB-9BC7-C5D971509514}" destId="{C70BBC0B-DE0A-4A51-974F-A02A8F381D46}" srcOrd="2" destOrd="0" presId="urn:microsoft.com/office/officeart/2005/8/layout/vList2"/>
    <dgm:cxn modelId="{DA9C24DD-95FC-486A-B259-8E480A9D1756}" type="presParOf" srcId="{1EAB1D05-AD0A-4AAB-9BC7-C5D971509514}" destId="{8037D899-5CE5-4BE1-A017-EC369D3B6C7E}" srcOrd="3" destOrd="0" presId="urn:microsoft.com/office/officeart/2005/8/layout/vList2"/>
    <dgm:cxn modelId="{C236665A-580B-4E92-BAA9-7D7E077179D5}" type="presParOf" srcId="{1EAB1D05-AD0A-4AAB-9BC7-C5D971509514}" destId="{1473EC1A-3928-49D7-BF2A-9A0165CE0EF3}" srcOrd="4" destOrd="0" presId="urn:microsoft.com/office/officeart/2005/8/layout/vList2"/>
    <dgm:cxn modelId="{D313F169-EEDC-4156-9B48-518D3CDAFDDE}" type="presParOf" srcId="{1EAB1D05-AD0A-4AAB-9BC7-C5D971509514}" destId="{AC32CE9C-D4EF-4753-91EB-694BE9EF18D6}" srcOrd="5" destOrd="0" presId="urn:microsoft.com/office/officeart/2005/8/layout/vList2"/>
    <dgm:cxn modelId="{DF63DF53-0601-4759-8033-053DD040F474}" type="presParOf" srcId="{1EAB1D05-AD0A-4AAB-9BC7-C5D971509514}" destId="{8CA93133-AAF6-4A6C-A641-DE6F089B6B8B}" srcOrd="6" destOrd="0" presId="urn:microsoft.com/office/officeart/2005/8/layout/vList2"/>
    <dgm:cxn modelId="{7BB29ED6-873C-440A-AFF9-04D4EE331E4D}" type="presParOf" srcId="{1EAB1D05-AD0A-4AAB-9BC7-C5D971509514}" destId="{742719AE-60A0-4099-88DC-1383582FC2E9}" srcOrd="7" destOrd="0" presId="urn:microsoft.com/office/officeart/2005/8/layout/vList2"/>
    <dgm:cxn modelId="{722414B5-357A-4E15-8FFC-278183FBBECF}" type="presParOf" srcId="{1EAB1D05-AD0A-4AAB-9BC7-C5D971509514}" destId="{1F83A4F5-1E2D-470C-B29E-285AFF64DB8C}" srcOrd="8" destOrd="0" presId="urn:microsoft.com/office/officeart/2005/8/layout/vList2"/>
    <dgm:cxn modelId="{701FAF6E-EB7B-4A83-9B1B-A8EB26E389C4}" type="presParOf" srcId="{1EAB1D05-AD0A-4AAB-9BC7-C5D971509514}" destId="{FA0D4154-E7A7-4653-A558-FB2436D17411}" srcOrd="9" destOrd="0" presId="urn:microsoft.com/office/officeart/2005/8/layout/vList2"/>
    <dgm:cxn modelId="{2FA27E54-FB5C-4EE6-A9D3-2B14705BE41E}" type="presParOf" srcId="{1EAB1D05-AD0A-4AAB-9BC7-C5D971509514}" destId="{45186DC1-76FF-4010-8E43-0B749802E34A}" srcOrd="10" destOrd="0" presId="urn:microsoft.com/office/officeart/2005/8/layout/vList2"/>
    <dgm:cxn modelId="{B1E6FF02-4190-4513-B3C2-970D04EB7E6A}" type="presParOf" srcId="{1EAB1D05-AD0A-4AAB-9BC7-C5D971509514}" destId="{908BE5C2-C6AF-4735-A06F-E0DB50E20B9A}" srcOrd="11" destOrd="0" presId="urn:microsoft.com/office/officeart/2005/8/layout/vList2"/>
    <dgm:cxn modelId="{05D24D9E-8ADB-48DF-B008-13CC055C4DC7}" type="presParOf" srcId="{1EAB1D05-AD0A-4AAB-9BC7-C5D971509514}" destId="{378DB39C-4202-43AC-87BC-BF39DEEFEE4F}" srcOrd="12" destOrd="0" presId="urn:microsoft.com/office/officeart/2005/8/layout/vList2"/>
    <dgm:cxn modelId="{100E987F-2E89-4C7A-82F6-DA3522AD7551}" type="presParOf" srcId="{1EAB1D05-AD0A-4AAB-9BC7-C5D971509514}" destId="{5E84B715-32AF-4780-A354-AC6F8567BC06}" srcOrd="13" destOrd="0" presId="urn:microsoft.com/office/officeart/2005/8/layout/vList2"/>
    <dgm:cxn modelId="{D82EB495-D75E-4C72-BD54-41F50301E467}" type="presParOf" srcId="{1EAB1D05-AD0A-4AAB-9BC7-C5D971509514}" destId="{20396B58-7F1F-4B7B-AA3A-66C0DE19336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1158F-38B2-40CE-8559-724DF6A4563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771ED3F-D3D9-424C-9889-355EB86F9935}">
      <dgm:prSet/>
      <dgm:spPr/>
      <dgm:t>
        <a:bodyPr/>
        <a:lstStyle/>
        <a:p>
          <a:pPr rtl="0"/>
          <a:r>
            <a:rPr lang="sr-Cyrl-RS" dirty="0" smtClean="0"/>
            <a:t>За први јавни позив прихватљиве су биле само инвестиције за које је постојала цена у бази рефернетних цена</a:t>
          </a:r>
          <a:endParaRPr lang="en-US" dirty="0"/>
        </a:p>
      </dgm:t>
    </dgm:pt>
    <dgm:pt modelId="{44C06EB7-4D47-4C1A-8417-267EB7FED325}" type="parTrans" cxnId="{21E3E0EC-86CC-4AAD-9ED1-C01B53DDB830}">
      <dgm:prSet/>
      <dgm:spPr/>
      <dgm:t>
        <a:bodyPr/>
        <a:lstStyle/>
        <a:p>
          <a:endParaRPr lang="en-US"/>
        </a:p>
      </dgm:t>
    </dgm:pt>
    <dgm:pt modelId="{2E2055C4-1D28-4355-AAF6-60F342775D7B}" type="sibTrans" cxnId="{21E3E0EC-86CC-4AAD-9ED1-C01B53DDB830}">
      <dgm:prSet/>
      <dgm:spPr/>
      <dgm:t>
        <a:bodyPr/>
        <a:lstStyle/>
        <a:p>
          <a:endParaRPr lang="en-US"/>
        </a:p>
      </dgm:t>
    </dgm:pt>
    <dgm:pt modelId="{A009A510-4775-4046-8AEB-459FD37A4EAE}">
      <dgm:prSet/>
      <dgm:spPr/>
      <dgm:t>
        <a:bodyPr/>
        <a:lstStyle/>
        <a:p>
          <a:pPr rtl="0"/>
          <a:r>
            <a:rPr lang="sr-Cyrl-RS" smtClean="0"/>
            <a:t>Ревизија ДГ АГРИ новембар 2017.           децембар - ревизија базе референтних цена             Први јавни позив 26. децембра 2017.</a:t>
          </a:r>
          <a:endParaRPr lang="en-US" dirty="0"/>
        </a:p>
      </dgm:t>
    </dgm:pt>
    <dgm:pt modelId="{49D4641C-E5FD-475D-B607-F52BEAC78A52}" type="parTrans" cxnId="{9F9CF26D-9B55-4B17-B0DD-390EF8CA2460}">
      <dgm:prSet/>
      <dgm:spPr/>
      <dgm:t>
        <a:bodyPr/>
        <a:lstStyle/>
        <a:p>
          <a:endParaRPr lang="en-US"/>
        </a:p>
      </dgm:t>
    </dgm:pt>
    <dgm:pt modelId="{08921F28-1A75-435A-83EC-4DBD401A2A03}" type="sibTrans" cxnId="{9F9CF26D-9B55-4B17-B0DD-390EF8CA2460}">
      <dgm:prSet/>
      <dgm:spPr/>
      <dgm:t>
        <a:bodyPr/>
        <a:lstStyle/>
        <a:p>
          <a:endParaRPr lang="en-US"/>
        </a:p>
      </dgm:t>
    </dgm:pt>
    <dgm:pt modelId="{C5871127-9002-44AA-AF19-5F781B623269}">
      <dgm:prSet/>
      <dgm:spPr/>
      <dgm:t>
        <a:bodyPr/>
        <a:lstStyle/>
        <a:p>
          <a:pPr rtl="0"/>
          <a:r>
            <a:rPr lang="sr-Cyrl-RS" dirty="0" smtClean="0"/>
            <a:t>Ограничени период за реализацију Плана промоције</a:t>
          </a:r>
          <a:endParaRPr lang="en-US" dirty="0"/>
        </a:p>
      </dgm:t>
    </dgm:pt>
    <dgm:pt modelId="{6A597DED-EA33-45DE-B001-D96D8FEB8966}" type="parTrans" cxnId="{F9371F71-1DD4-45F9-9A50-B7C2126F64DF}">
      <dgm:prSet/>
      <dgm:spPr/>
      <dgm:t>
        <a:bodyPr/>
        <a:lstStyle/>
        <a:p>
          <a:endParaRPr lang="en-US"/>
        </a:p>
      </dgm:t>
    </dgm:pt>
    <dgm:pt modelId="{B06B7E64-DC64-4E0B-B350-A03ADA1C87D5}" type="sibTrans" cxnId="{F9371F71-1DD4-45F9-9A50-B7C2126F64DF}">
      <dgm:prSet/>
      <dgm:spPr/>
      <dgm:t>
        <a:bodyPr/>
        <a:lstStyle/>
        <a:p>
          <a:endParaRPr lang="en-US"/>
        </a:p>
      </dgm:t>
    </dgm:pt>
    <dgm:pt modelId="{0910F75D-4362-4396-8397-66CC283181DD}">
      <dgm:prSet/>
      <dgm:spPr/>
      <dgm:t>
        <a:bodyPr/>
        <a:lstStyle/>
        <a:p>
          <a:pPr rtl="0"/>
          <a:r>
            <a:rPr lang="sr-Cyrl-RS" dirty="0" smtClean="0"/>
            <a:t>Корисници чекају четврти и пети позив у којима ће моћи да конкуришу за изградњу објеката и набавку опреме у једном позиву </a:t>
          </a:r>
          <a:endParaRPr lang="en-US" dirty="0"/>
        </a:p>
      </dgm:t>
    </dgm:pt>
    <dgm:pt modelId="{E95C5C16-21C2-4B75-ACCA-F9E7B578A386}" type="parTrans" cxnId="{21306C3E-B973-48CA-809A-62416971F365}">
      <dgm:prSet/>
      <dgm:spPr/>
      <dgm:t>
        <a:bodyPr/>
        <a:lstStyle/>
        <a:p>
          <a:endParaRPr lang="en-US"/>
        </a:p>
      </dgm:t>
    </dgm:pt>
    <dgm:pt modelId="{AD69EA41-DF99-4BB4-8D00-EE3C89CD8716}" type="sibTrans" cxnId="{21306C3E-B973-48CA-809A-62416971F365}">
      <dgm:prSet/>
      <dgm:spPr/>
      <dgm:t>
        <a:bodyPr/>
        <a:lstStyle/>
        <a:p>
          <a:endParaRPr lang="en-US"/>
        </a:p>
      </dgm:t>
    </dgm:pt>
    <dgm:pt modelId="{330B70FC-868A-4E8E-9C56-4703E757478F}">
      <dgm:prSet/>
      <dgm:spPr/>
      <dgm:t>
        <a:bodyPr/>
        <a:lstStyle/>
        <a:p>
          <a:pPr rtl="0"/>
          <a:r>
            <a:rPr lang="sr-Cyrl-RS" dirty="0" smtClean="0"/>
            <a:t>Лимитиран број спремних корисника</a:t>
          </a:r>
          <a:endParaRPr lang="en-US" dirty="0"/>
        </a:p>
      </dgm:t>
    </dgm:pt>
    <dgm:pt modelId="{6C5C14F0-524A-424E-9BB8-12C5EE98858B}" type="parTrans" cxnId="{2FE125BC-5933-480C-9347-FDD940875615}">
      <dgm:prSet/>
      <dgm:spPr/>
      <dgm:t>
        <a:bodyPr/>
        <a:lstStyle/>
        <a:p>
          <a:endParaRPr lang="sr-Latn-RS"/>
        </a:p>
      </dgm:t>
    </dgm:pt>
    <dgm:pt modelId="{C27F5FDD-29A6-495C-808F-1312C9EACE8B}" type="sibTrans" cxnId="{2FE125BC-5933-480C-9347-FDD940875615}">
      <dgm:prSet/>
      <dgm:spPr/>
      <dgm:t>
        <a:bodyPr/>
        <a:lstStyle/>
        <a:p>
          <a:endParaRPr lang="sr-Latn-RS"/>
        </a:p>
      </dgm:t>
    </dgm:pt>
    <dgm:pt modelId="{28A78D23-FA05-4075-82D6-9F19AF6985A1}" type="pres">
      <dgm:prSet presAssocID="{6701158F-38B2-40CE-8559-724DF6A456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DB13A45-AA59-4656-8216-A4A79225A495}" type="pres">
      <dgm:prSet presAssocID="{6771ED3F-D3D9-424C-9889-355EB86F9935}" presName="parentText" presStyleLbl="node1" presStyleIdx="0" presStyleCnt="5" custLinFactY="945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EF5F677-4A17-4860-A8D8-33CDDBF9F0ED}" type="pres">
      <dgm:prSet presAssocID="{2E2055C4-1D28-4355-AAF6-60F342775D7B}" presName="spacer" presStyleCnt="0"/>
      <dgm:spPr/>
    </dgm:pt>
    <dgm:pt modelId="{1E186851-7480-460B-BA15-CDEC809860F4}" type="pres">
      <dgm:prSet presAssocID="{A009A510-4775-4046-8AEB-459FD37A4EAE}" presName="parentText" presStyleLbl="node1" presStyleIdx="1" presStyleCnt="5" custLinFactY="-149414" custLinFactNeighborX="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1E31CAA-F0A2-4D50-9BC7-D06CA1383C48}" type="pres">
      <dgm:prSet presAssocID="{08921F28-1A75-435A-83EC-4DBD401A2A03}" presName="spacer" presStyleCnt="0"/>
      <dgm:spPr/>
    </dgm:pt>
    <dgm:pt modelId="{D8D58032-F91E-4D74-AB14-2A390BF24957}" type="pres">
      <dgm:prSet presAssocID="{C5871127-9002-44AA-AF19-5F781B623269}" presName="parentText" presStyleLbl="node1" presStyleIdx="2" presStyleCnt="5" custLinFactNeighborY="18948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EA2B1AB-A03B-475F-BAC0-82ACD1E293BC}" type="pres">
      <dgm:prSet presAssocID="{B06B7E64-DC64-4E0B-B350-A03ADA1C87D5}" presName="spacer" presStyleCnt="0"/>
      <dgm:spPr/>
    </dgm:pt>
    <dgm:pt modelId="{3D45E7BC-FDBC-4B3A-A7B4-0C25B009BE85}" type="pres">
      <dgm:prSet presAssocID="{330B70FC-868A-4E8E-9C56-4703E757478F}" presName="parentText" presStyleLbl="node1" presStyleIdx="3" presStyleCnt="5" custLinFactNeighborY="56867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9608D30-BA60-4D0D-BAC7-2DA5E1322A9F}" type="pres">
      <dgm:prSet presAssocID="{C27F5FDD-29A6-495C-808F-1312C9EACE8B}" presName="spacer" presStyleCnt="0"/>
      <dgm:spPr/>
    </dgm:pt>
    <dgm:pt modelId="{ED0B850D-38A1-4817-BBAF-ECEA26C3A0E4}" type="pres">
      <dgm:prSet presAssocID="{0910F75D-4362-4396-8397-66CC283181DD}" presName="parentText" presStyleLbl="node1" presStyleIdx="4" presStyleCnt="5" custLinFactY="22951" custLinFactNeighborX="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206F951A-515F-439A-8398-17496923AF9A}" type="presOf" srcId="{0910F75D-4362-4396-8397-66CC283181DD}" destId="{ED0B850D-38A1-4817-BBAF-ECEA26C3A0E4}" srcOrd="0" destOrd="0" presId="urn:microsoft.com/office/officeart/2005/8/layout/vList2"/>
    <dgm:cxn modelId="{21E3E0EC-86CC-4AAD-9ED1-C01B53DDB830}" srcId="{6701158F-38B2-40CE-8559-724DF6A45631}" destId="{6771ED3F-D3D9-424C-9889-355EB86F9935}" srcOrd="0" destOrd="0" parTransId="{44C06EB7-4D47-4C1A-8417-267EB7FED325}" sibTransId="{2E2055C4-1D28-4355-AAF6-60F342775D7B}"/>
    <dgm:cxn modelId="{9F9CF26D-9B55-4B17-B0DD-390EF8CA2460}" srcId="{6701158F-38B2-40CE-8559-724DF6A45631}" destId="{A009A510-4775-4046-8AEB-459FD37A4EAE}" srcOrd="1" destOrd="0" parTransId="{49D4641C-E5FD-475D-B607-F52BEAC78A52}" sibTransId="{08921F28-1A75-435A-83EC-4DBD401A2A03}"/>
    <dgm:cxn modelId="{63E41C7D-2FC5-4203-A00F-905A493BAF77}" type="presOf" srcId="{6701158F-38B2-40CE-8559-724DF6A45631}" destId="{28A78D23-FA05-4075-82D6-9F19AF6985A1}" srcOrd="0" destOrd="0" presId="urn:microsoft.com/office/officeart/2005/8/layout/vList2"/>
    <dgm:cxn modelId="{B1E14F59-7E8C-4389-A3D2-7215C85C8E29}" type="presOf" srcId="{C5871127-9002-44AA-AF19-5F781B623269}" destId="{D8D58032-F91E-4D74-AB14-2A390BF24957}" srcOrd="0" destOrd="0" presId="urn:microsoft.com/office/officeart/2005/8/layout/vList2"/>
    <dgm:cxn modelId="{1528F280-EAD0-4F5E-9758-4B105F6D6979}" type="presOf" srcId="{A009A510-4775-4046-8AEB-459FD37A4EAE}" destId="{1E186851-7480-460B-BA15-CDEC809860F4}" srcOrd="0" destOrd="0" presId="urn:microsoft.com/office/officeart/2005/8/layout/vList2"/>
    <dgm:cxn modelId="{21306C3E-B973-48CA-809A-62416971F365}" srcId="{6701158F-38B2-40CE-8559-724DF6A45631}" destId="{0910F75D-4362-4396-8397-66CC283181DD}" srcOrd="4" destOrd="0" parTransId="{E95C5C16-21C2-4B75-ACCA-F9E7B578A386}" sibTransId="{AD69EA41-DF99-4BB4-8D00-EE3C89CD8716}"/>
    <dgm:cxn modelId="{ECDA24AF-9342-4CB7-989E-84F0B3B46A03}" type="presOf" srcId="{330B70FC-868A-4E8E-9C56-4703E757478F}" destId="{3D45E7BC-FDBC-4B3A-A7B4-0C25B009BE85}" srcOrd="0" destOrd="0" presId="urn:microsoft.com/office/officeart/2005/8/layout/vList2"/>
    <dgm:cxn modelId="{A1A5FC5C-EF23-46C8-8225-538E73A824E4}" type="presOf" srcId="{6771ED3F-D3D9-424C-9889-355EB86F9935}" destId="{8DB13A45-AA59-4656-8216-A4A79225A495}" srcOrd="0" destOrd="0" presId="urn:microsoft.com/office/officeart/2005/8/layout/vList2"/>
    <dgm:cxn modelId="{2FE125BC-5933-480C-9347-FDD940875615}" srcId="{6701158F-38B2-40CE-8559-724DF6A45631}" destId="{330B70FC-868A-4E8E-9C56-4703E757478F}" srcOrd="3" destOrd="0" parTransId="{6C5C14F0-524A-424E-9BB8-12C5EE98858B}" sibTransId="{C27F5FDD-29A6-495C-808F-1312C9EACE8B}"/>
    <dgm:cxn modelId="{F9371F71-1DD4-45F9-9A50-B7C2126F64DF}" srcId="{6701158F-38B2-40CE-8559-724DF6A45631}" destId="{C5871127-9002-44AA-AF19-5F781B623269}" srcOrd="2" destOrd="0" parTransId="{6A597DED-EA33-45DE-B001-D96D8FEB8966}" sibTransId="{B06B7E64-DC64-4E0B-B350-A03ADA1C87D5}"/>
    <dgm:cxn modelId="{0D3467C8-9EFD-4915-8DA2-A078F750BD69}" type="presParOf" srcId="{28A78D23-FA05-4075-82D6-9F19AF6985A1}" destId="{8DB13A45-AA59-4656-8216-A4A79225A495}" srcOrd="0" destOrd="0" presId="urn:microsoft.com/office/officeart/2005/8/layout/vList2"/>
    <dgm:cxn modelId="{5FA5DC39-5866-4DFE-9AAA-794A5C638EC1}" type="presParOf" srcId="{28A78D23-FA05-4075-82D6-9F19AF6985A1}" destId="{5EF5F677-4A17-4860-A8D8-33CDDBF9F0ED}" srcOrd="1" destOrd="0" presId="urn:microsoft.com/office/officeart/2005/8/layout/vList2"/>
    <dgm:cxn modelId="{D290E3DE-6814-4053-A869-CF42BC3835C8}" type="presParOf" srcId="{28A78D23-FA05-4075-82D6-9F19AF6985A1}" destId="{1E186851-7480-460B-BA15-CDEC809860F4}" srcOrd="2" destOrd="0" presId="urn:microsoft.com/office/officeart/2005/8/layout/vList2"/>
    <dgm:cxn modelId="{E5A03964-F6B4-4670-87DB-E9F88F2AB4FE}" type="presParOf" srcId="{28A78D23-FA05-4075-82D6-9F19AF6985A1}" destId="{E1E31CAA-F0A2-4D50-9BC7-D06CA1383C48}" srcOrd="3" destOrd="0" presId="urn:microsoft.com/office/officeart/2005/8/layout/vList2"/>
    <dgm:cxn modelId="{E74B0B66-228B-4BED-901A-641F95606D50}" type="presParOf" srcId="{28A78D23-FA05-4075-82D6-9F19AF6985A1}" destId="{D8D58032-F91E-4D74-AB14-2A390BF24957}" srcOrd="4" destOrd="0" presId="urn:microsoft.com/office/officeart/2005/8/layout/vList2"/>
    <dgm:cxn modelId="{DEC8FBCF-FF0E-47C4-9F1C-CB4DD5EB3D96}" type="presParOf" srcId="{28A78D23-FA05-4075-82D6-9F19AF6985A1}" destId="{EEA2B1AB-A03B-475F-BAC0-82ACD1E293BC}" srcOrd="5" destOrd="0" presId="urn:microsoft.com/office/officeart/2005/8/layout/vList2"/>
    <dgm:cxn modelId="{B569A1FE-996B-4A62-A2AE-22BE3BE35FE9}" type="presParOf" srcId="{28A78D23-FA05-4075-82D6-9F19AF6985A1}" destId="{3D45E7BC-FDBC-4B3A-A7B4-0C25B009BE85}" srcOrd="6" destOrd="0" presId="urn:microsoft.com/office/officeart/2005/8/layout/vList2"/>
    <dgm:cxn modelId="{DD92993D-AD83-4D41-BE87-16C08C101C5E}" type="presParOf" srcId="{28A78D23-FA05-4075-82D6-9F19AF6985A1}" destId="{E9608D30-BA60-4D0D-BAC7-2DA5E1322A9F}" srcOrd="7" destOrd="0" presId="urn:microsoft.com/office/officeart/2005/8/layout/vList2"/>
    <dgm:cxn modelId="{45DE65CA-D644-4E76-AE30-E66D84BE8B3F}" type="presParOf" srcId="{28A78D23-FA05-4075-82D6-9F19AF6985A1}" destId="{ED0B850D-38A1-4817-BBAF-ECEA26C3A0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CF270-EF4F-4597-B3A6-231BD0E0FD7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44CD8F-3147-4F8A-B11D-E0402BA12EBD}">
      <dgm:prSet/>
      <dgm:spPr/>
      <dgm:t>
        <a:bodyPr/>
        <a:lstStyle/>
        <a:p>
          <a:pPr rtl="0"/>
          <a:r>
            <a:rPr lang="sr-Cyrl-RS" b="1" dirty="0" smtClean="0">
              <a:solidFill>
                <a:srgbClr val="386539"/>
              </a:solidFill>
            </a:rPr>
            <a:t>У укупном броју поднетих захтева за оба позива, физичка лица - индивидуални пољопривредници, остварују доминантано учешће (92%), док правна лица-привредна друштва остварују учешће од само 7%. </a:t>
          </a:r>
        </a:p>
      </dgm:t>
    </dgm:pt>
    <dgm:pt modelId="{D837ED09-1202-46DA-9EE8-11D4C280E0CD}" type="parTrans" cxnId="{1966BCEE-36C1-4AB0-853C-58B534ABC21F}">
      <dgm:prSet/>
      <dgm:spPr/>
      <dgm:t>
        <a:bodyPr/>
        <a:lstStyle/>
        <a:p>
          <a:endParaRPr lang="en-US"/>
        </a:p>
      </dgm:t>
    </dgm:pt>
    <dgm:pt modelId="{D8835DF6-7A30-42BB-8421-189B833ECF1C}" type="sibTrans" cxnId="{1966BCEE-36C1-4AB0-853C-58B534ABC21F}">
      <dgm:prSet/>
      <dgm:spPr/>
      <dgm:t>
        <a:bodyPr/>
        <a:lstStyle/>
        <a:p>
          <a:endParaRPr lang="en-US"/>
        </a:p>
      </dgm:t>
    </dgm:pt>
    <dgm:pt modelId="{57931323-584A-4786-9CF3-6C1E1533B163}">
      <dgm:prSet/>
      <dgm:spPr/>
      <dgm:t>
        <a:bodyPr/>
        <a:lstStyle/>
        <a:p>
          <a:pPr rtl="0"/>
          <a:r>
            <a:rPr lang="sr-Cyrl-RS" b="1" dirty="0" smtClean="0">
              <a:solidFill>
                <a:srgbClr val="386539"/>
              </a:solidFill>
            </a:rPr>
            <a:t>Очекује се  да правна лица у наредним позивима у већем обиму од физичких, конкуришу за инвестиције у изградњу објеката и  набавку опреме.</a:t>
          </a:r>
          <a:endParaRPr lang="en-US" b="1" dirty="0">
            <a:solidFill>
              <a:srgbClr val="386539"/>
            </a:solidFill>
          </a:endParaRPr>
        </a:p>
      </dgm:t>
    </dgm:pt>
    <dgm:pt modelId="{4522C01B-EEA9-4D60-97C7-8A4AC9136A6E}" type="parTrans" cxnId="{B16BF8D3-F0C6-4357-A1AF-0B9B16A4949C}">
      <dgm:prSet/>
      <dgm:spPr/>
      <dgm:t>
        <a:bodyPr/>
        <a:lstStyle/>
        <a:p>
          <a:endParaRPr lang="en-US"/>
        </a:p>
      </dgm:t>
    </dgm:pt>
    <dgm:pt modelId="{E8C4973F-C5C6-4026-A4BB-BFA80C885404}" type="sibTrans" cxnId="{B16BF8D3-F0C6-4357-A1AF-0B9B16A4949C}">
      <dgm:prSet/>
      <dgm:spPr/>
      <dgm:t>
        <a:bodyPr/>
        <a:lstStyle/>
        <a:p>
          <a:endParaRPr lang="en-US"/>
        </a:p>
      </dgm:t>
    </dgm:pt>
    <dgm:pt modelId="{213AF7EA-C10B-47DA-8368-3DCA31B678A0}">
      <dgm:prSet/>
      <dgm:spPr/>
      <dgm:t>
        <a:bodyPr/>
        <a:lstStyle/>
        <a:p>
          <a:pPr rtl="0"/>
          <a:r>
            <a:rPr lang="sr-Cyrl-RS" b="1" smtClean="0">
              <a:solidFill>
                <a:srgbClr val="386539"/>
              </a:solidFill>
            </a:rPr>
            <a:t>Са становишта укупног броја поднетих захтева, правна лица – привредна друштва су показала веће интересовање за набавку нове опреме, машина и механизације (26%) у односу на набавку трактора (3%).</a:t>
          </a:r>
          <a:endParaRPr lang="sr-Cyrl-RS" b="1" dirty="0" smtClean="0">
            <a:solidFill>
              <a:srgbClr val="386539"/>
            </a:solidFill>
          </a:endParaRPr>
        </a:p>
      </dgm:t>
    </dgm:pt>
    <dgm:pt modelId="{5221F780-D1F1-4451-986B-562303C03AE7}" type="parTrans" cxnId="{C295A29B-5153-4497-BC5D-91D7DD91CB8B}">
      <dgm:prSet/>
      <dgm:spPr/>
      <dgm:t>
        <a:bodyPr/>
        <a:lstStyle/>
        <a:p>
          <a:endParaRPr lang="sr-Latn-RS"/>
        </a:p>
      </dgm:t>
    </dgm:pt>
    <dgm:pt modelId="{573A090B-6E4C-4641-A2AC-978041F45E4F}" type="sibTrans" cxnId="{C295A29B-5153-4497-BC5D-91D7DD91CB8B}">
      <dgm:prSet/>
      <dgm:spPr/>
      <dgm:t>
        <a:bodyPr/>
        <a:lstStyle/>
        <a:p>
          <a:endParaRPr lang="sr-Latn-RS"/>
        </a:p>
      </dgm:t>
    </dgm:pt>
    <dgm:pt modelId="{6ED7C70C-103D-4F81-A45A-E82AEAA938B3}">
      <dgm:prSet/>
      <dgm:spPr/>
      <dgm:t>
        <a:bodyPr/>
        <a:lstStyle/>
        <a:p>
          <a:pPr rtl="0"/>
          <a:r>
            <a:rPr lang="sr-Cyrl-RS" b="1" smtClean="0">
              <a:solidFill>
                <a:srgbClr val="386539"/>
              </a:solidFill>
            </a:rPr>
            <a:t>Посматрано по позивима, физичка лица остварују значајније учешће у Другом позиву (96%) у односу на Први позив (73%). </a:t>
          </a:r>
          <a:endParaRPr lang="sr-Cyrl-RS" b="1" dirty="0" smtClean="0">
            <a:solidFill>
              <a:srgbClr val="386539"/>
            </a:solidFill>
          </a:endParaRPr>
        </a:p>
      </dgm:t>
    </dgm:pt>
    <dgm:pt modelId="{600794EA-8DC1-417C-A335-E80C31C3AE5C}" type="parTrans" cxnId="{8418E3DE-24B5-4592-901D-EDAC7022FB09}">
      <dgm:prSet/>
      <dgm:spPr/>
      <dgm:t>
        <a:bodyPr/>
        <a:lstStyle/>
        <a:p>
          <a:endParaRPr lang="sr-Latn-RS"/>
        </a:p>
      </dgm:t>
    </dgm:pt>
    <dgm:pt modelId="{1AF477BD-1620-4898-8948-8DBCC2BC3AFE}" type="sibTrans" cxnId="{8418E3DE-24B5-4592-901D-EDAC7022FB09}">
      <dgm:prSet/>
      <dgm:spPr/>
      <dgm:t>
        <a:bodyPr/>
        <a:lstStyle/>
        <a:p>
          <a:endParaRPr lang="sr-Latn-RS"/>
        </a:p>
      </dgm:t>
    </dgm:pt>
    <dgm:pt modelId="{0E587FA6-BAFE-42BF-8E89-8DFE4EE8C701}" type="pres">
      <dgm:prSet presAssocID="{552CF270-EF4F-4597-B3A6-231BD0E0FD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A7642C9D-B5AF-4527-8E14-A1720190D9EE}" type="pres">
      <dgm:prSet presAssocID="{0C44CD8F-3147-4F8A-B11D-E0402BA12E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D2FDF32-24AE-48B3-B09C-CE4A7FA956F0}" type="pres">
      <dgm:prSet presAssocID="{D8835DF6-7A30-42BB-8421-189B833ECF1C}" presName="spacer" presStyleCnt="0"/>
      <dgm:spPr/>
    </dgm:pt>
    <dgm:pt modelId="{95D53F27-6E4C-4E03-B212-B89B6705DD43}" type="pres">
      <dgm:prSet presAssocID="{6ED7C70C-103D-4F81-A45A-E82AEAA938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4EB8729-C6DB-4647-90BC-CEBA14045A81}" type="pres">
      <dgm:prSet presAssocID="{1AF477BD-1620-4898-8948-8DBCC2BC3AFE}" presName="spacer" presStyleCnt="0"/>
      <dgm:spPr/>
    </dgm:pt>
    <dgm:pt modelId="{20C604B9-F500-402B-9064-E2CC95CB0B04}" type="pres">
      <dgm:prSet presAssocID="{213AF7EA-C10B-47DA-8368-3DCA31B678A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288091D-27C5-4ACB-A155-92489C57C03B}" type="pres">
      <dgm:prSet presAssocID="{573A090B-6E4C-4641-A2AC-978041F45E4F}" presName="spacer" presStyleCnt="0"/>
      <dgm:spPr/>
    </dgm:pt>
    <dgm:pt modelId="{A0B80DF8-06CE-4433-8AB7-A513BAF16F92}" type="pres">
      <dgm:prSet presAssocID="{57931323-584A-4786-9CF3-6C1E1533B16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387B7-3C35-4BE9-97C0-D5528479D7CA}" type="presOf" srcId="{57931323-584A-4786-9CF3-6C1E1533B163}" destId="{A0B80DF8-06CE-4433-8AB7-A513BAF16F92}" srcOrd="0" destOrd="0" presId="urn:microsoft.com/office/officeart/2005/8/layout/vList2"/>
    <dgm:cxn modelId="{8418E3DE-24B5-4592-901D-EDAC7022FB09}" srcId="{552CF270-EF4F-4597-B3A6-231BD0E0FD7A}" destId="{6ED7C70C-103D-4F81-A45A-E82AEAA938B3}" srcOrd="1" destOrd="0" parTransId="{600794EA-8DC1-417C-A335-E80C31C3AE5C}" sibTransId="{1AF477BD-1620-4898-8948-8DBCC2BC3AFE}"/>
    <dgm:cxn modelId="{DB1A9168-F5D6-4CAF-9446-006DF6FBDF5F}" type="presOf" srcId="{552CF270-EF4F-4597-B3A6-231BD0E0FD7A}" destId="{0E587FA6-BAFE-42BF-8E89-8DFE4EE8C701}" srcOrd="0" destOrd="0" presId="urn:microsoft.com/office/officeart/2005/8/layout/vList2"/>
    <dgm:cxn modelId="{B16BF8D3-F0C6-4357-A1AF-0B9B16A4949C}" srcId="{552CF270-EF4F-4597-B3A6-231BD0E0FD7A}" destId="{57931323-584A-4786-9CF3-6C1E1533B163}" srcOrd="3" destOrd="0" parTransId="{4522C01B-EEA9-4D60-97C7-8A4AC9136A6E}" sibTransId="{E8C4973F-C5C6-4026-A4BB-BFA80C885404}"/>
    <dgm:cxn modelId="{4D7A3804-07FB-4726-A3BF-0E39D68115FD}" type="presOf" srcId="{213AF7EA-C10B-47DA-8368-3DCA31B678A0}" destId="{20C604B9-F500-402B-9064-E2CC95CB0B04}" srcOrd="0" destOrd="0" presId="urn:microsoft.com/office/officeart/2005/8/layout/vList2"/>
    <dgm:cxn modelId="{1966BCEE-36C1-4AB0-853C-58B534ABC21F}" srcId="{552CF270-EF4F-4597-B3A6-231BD0E0FD7A}" destId="{0C44CD8F-3147-4F8A-B11D-E0402BA12EBD}" srcOrd="0" destOrd="0" parTransId="{D837ED09-1202-46DA-9EE8-11D4C280E0CD}" sibTransId="{D8835DF6-7A30-42BB-8421-189B833ECF1C}"/>
    <dgm:cxn modelId="{C295A29B-5153-4497-BC5D-91D7DD91CB8B}" srcId="{552CF270-EF4F-4597-B3A6-231BD0E0FD7A}" destId="{213AF7EA-C10B-47DA-8368-3DCA31B678A0}" srcOrd="2" destOrd="0" parTransId="{5221F780-D1F1-4451-986B-562303C03AE7}" sibTransId="{573A090B-6E4C-4641-A2AC-978041F45E4F}"/>
    <dgm:cxn modelId="{E5C08B86-4EB1-41B9-BA90-BBA5E32CC481}" type="presOf" srcId="{0C44CD8F-3147-4F8A-B11D-E0402BA12EBD}" destId="{A7642C9D-B5AF-4527-8E14-A1720190D9EE}" srcOrd="0" destOrd="0" presId="urn:microsoft.com/office/officeart/2005/8/layout/vList2"/>
    <dgm:cxn modelId="{780B68AF-FF1F-4C29-8F45-7E1E0936EB93}" type="presOf" srcId="{6ED7C70C-103D-4F81-A45A-E82AEAA938B3}" destId="{95D53F27-6E4C-4E03-B212-B89B6705DD43}" srcOrd="0" destOrd="0" presId="urn:microsoft.com/office/officeart/2005/8/layout/vList2"/>
    <dgm:cxn modelId="{7EC26CB5-B699-4C59-9964-78D98AF36889}" type="presParOf" srcId="{0E587FA6-BAFE-42BF-8E89-8DFE4EE8C701}" destId="{A7642C9D-B5AF-4527-8E14-A1720190D9EE}" srcOrd="0" destOrd="0" presId="urn:microsoft.com/office/officeart/2005/8/layout/vList2"/>
    <dgm:cxn modelId="{72DB4ED9-4535-422F-87A9-A3E8B0D614DF}" type="presParOf" srcId="{0E587FA6-BAFE-42BF-8E89-8DFE4EE8C701}" destId="{2D2FDF32-24AE-48B3-B09C-CE4A7FA956F0}" srcOrd="1" destOrd="0" presId="urn:microsoft.com/office/officeart/2005/8/layout/vList2"/>
    <dgm:cxn modelId="{C45CB4BD-1D48-46CF-B220-A5BDFB50E95E}" type="presParOf" srcId="{0E587FA6-BAFE-42BF-8E89-8DFE4EE8C701}" destId="{95D53F27-6E4C-4E03-B212-B89B6705DD43}" srcOrd="2" destOrd="0" presId="urn:microsoft.com/office/officeart/2005/8/layout/vList2"/>
    <dgm:cxn modelId="{40B32E8C-BF17-4140-A47C-E6C89A177D0C}" type="presParOf" srcId="{0E587FA6-BAFE-42BF-8E89-8DFE4EE8C701}" destId="{94EB8729-C6DB-4647-90BC-CEBA14045A81}" srcOrd="3" destOrd="0" presId="urn:microsoft.com/office/officeart/2005/8/layout/vList2"/>
    <dgm:cxn modelId="{0ACF2613-4D38-44FA-A97B-5291616AA2DC}" type="presParOf" srcId="{0E587FA6-BAFE-42BF-8E89-8DFE4EE8C701}" destId="{20C604B9-F500-402B-9064-E2CC95CB0B04}" srcOrd="4" destOrd="0" presId="urn:microsoft.com/office/officeart/2005/8/layout/vList2"/>
    <dgm:cxn modelId="{51C0D523-C03C-43A0-99A4-C87FAE2956D6}" type="presParOf" srcId="{0E587FA6-BAFE-42BF-8E89-8DFE4EE8C701}" destId="{D288091D-27C5-4ACB-A155-92489C57C03B}" srcOrd="5" destOrd="0" presId="urn:microsoft.com/office/officeart/2005/8/layout/vList2"/>
    <dgm:cxn modelId="{2C09E297-00AF-45FE-B203-390E7662148E}" type="presParOf" srcId="{0E587FA6-BAFE-42BF-8E89-8DFE4EE8C701}" destId="{A0B80DF8-06CE-4433-8AB7-A513BAF16F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DC8BB-048F-4F43-BB4D-5B7EE999880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6F48B91-799E-48D2-82D8-93A23F33D28A}">
      <dgm:prSet/>
      <dgm:spPr/>
      <dgm:t>
        <a:bodyPr/>
        <a:lstStyle/>
        <a:p>
          <a:pPr rtl="0"/>
          <a:r>
            <a:rPr lang="sr-Cyrl-RS" b="1" dirty="0" smtClean="0">
              <a:solidFill>
                <a:srgbClr val="386539"/>
              </a:solidFill>
            </a:rPr>
            <a:t>Регионално посматрано, када је реч о мери 1, регион Војводине остварује највеће учешће, како у броју поднетих захтева тако и према износу трошкова. </a:t>
          </a:r>
        </a:p>
        <a:p>
          <a:pPr rtl="0"/>
          <a:r>
            <a:rPr lang="sr-Cyrl-RS" b="1" dirty="0" smtClean="0">
              <a:solidFill>
                <a:srgbClr val="386539"/>
              </a:solidFill>
            </a:rPr>
            <a:t>Удео Војводине у укупном броју поднетих захтева за меру 1 износи 61%</a:t>
          </a:r>
          <a:endParaRPr lang="en-US" b="1" dirty="0">
            <a:solidFill>
              <a:srgbClr val="386539"/>
            </a:solidFill>
          </a:endParaRPr>
        </a:p>
      </dgm:t>
    </dgm:pt>
    <dgm:pt modelId="{C2357E73-C470-43C0-B8F5-8DA798C72A07}" type="parTrans" cxnId="{CCFC3CE6-96DE-40DA-B791-5A9F17FB2EAB}">
      <dgm:prSet/>
      <dgm:spPr/>
      <dgm:t>
        <a:bodyPr/>
        <a:lstStyle/>
        <a:p>
          <a:endParaRPr lang="en-US"/>
        </a:p>
      </dgm:t>
    </dgm:pt>
    <dgm:pt modelId="{E20C3744-8F50-4EA1-AB62-C6EFB260D425}" type="sibTrans" cxnId="{CCFC3CE6-96DE-40DA-B791-5A9F17FB2EAB}">
      <dgm:prSet/>
      <dgm:spPr/>
      <dgm:t>
        <a:bodyPr/>
        <a:lstStyle/>
        <a:p>
          <a:endParaRPr lang="en-US"/>
        </a:p>
      </dgm:t>
    </dgm:pt>
    <dgm:pt modelId="{C5EF2E2F-A584-4602-8F5F-B4EF39CFAF04}">
      <dgm:prSet/>
      <dgm:spPr/>
      <dgm:t>
        <a:bodyPr/>
        <a:lstStyle/>
        <a:p>
          <a:pPr rtl="0"/>
          <a:r>
            <a:rPr lang="sr-Cyrl-RS" b="1" dirty="0" smtClean="0">
              <a:solidFill>
                <a:srgbClr val="386539"/>
              </a:solidFill>
            </a:rPr>
            <a:t>Значајно ниже учешће у укупном броју поднетих захтева остварено је у: </a:t>
          </a:r>
        </a:p>
        <a:p>
          <a:pPr rtl="0"/>
          <a:r>
            <a:rPr lang="sr-Cyrl-RS" b="1" dirty="0" smtClean="0">
              <a:solidFill>
                <a:srgbClr val="386539"/>
              </a:solidFill>
            </a:rPr>
            <a:t>- региону Шумадије и Западне Србије 19%,</a:t>
          </a:r>
        </a:p>
        <a:p>
          <a:pPr rtl="0"/>
          <a:r>
            <a:rPr lang="sr-Cyrl-RS" b="1" dirty="0" smtClean="0">
              <a:solidFill>
                <a:srgbClr val="386539"/>
              </a:solidFill>
            </a:rPr>
            <a:t>- региону Јужне и Источне Србије - 14</a:t>
          </a:r>
          <a:r>
            <a:rPr lang="sr-Cyrl-RS" b="1" smtClean="0">
              <a:solidFill>
                <a:srgbClr val="386539"/>
              </a:solidFill>
            </a:rPr>
            <a:t>%, </a:t>
          </a:r>
          <a:endParaRPr lang="sr-Cyrl-RS" b="1" dirty="0" smtClean="0">
            <a:solidFill>
              <a:srgbClr val="386539"/>
            </a:solidFill>
          </a:endParaRPr>
        </a:p>
        <a:p>
          <a:pPr rtl="0"/>
          <a:r>
            <a:rPr lang="sr-Cyrl-RS" b="1" dirty="0" smtClean="0">
              <a:solidFill>
                <a:srgbClr val="386539"/>
              </a:solidFill>
            </a:rPr>
            <a:t>- Београдски регион - 5%. </a:t>
          </a:r>
          <a:endParaRPr lang="en-US" b="1" dirty="0">
            <a:solidFill>
              <a:srgbClr val="386539"/>
            </a:solidFill>
          </a:endParaRPr>
        </a:p>
      </dgm:t>
    </dgm:pt>
    <dgm:pt modelId="{B88041FE-2BA7-4BCB-9759-0D5BFD21C3B3}" type="parTrans" cxnId="{4E774B9F-72FD-47A5-83C0-5178FABE6F1E}">
      <dgm:prSet/>
      <dgm:spPr/>
      <dgm:t>
        <a:bodyPr/>
        <a:lstStyle/>
        <a:p>
          <a:endParaRPr lang="en-US"/>
        </a:p>
      </dgm:t>
    </dgm:pt>
    <dgm:pt modelId="{430A77B4-C098-4615-BA8F-269C871C36B0}" type="sibTrans" cxnId="{4E774B9F-72FD-47A5-83C0-5178FABE6F1E}">
      <dgm:prSet/>
      <dgm:spPr/>
      <dgm:t>
        <a:bodyPr/>
        <a:lstStyle/>
        <a:p>
          <a:endParaRPr lang="en-US"/>
        </a:p>
      </dgm:t>
    </dgm:pt>
    <dgm:pt modelId="{DC287D6E-070F-478C-A0F0-04AAEBC90E4D}" type="pres">
      <dgm:prSet presAssocID="{D6EDC8BB-048F-4F43-BB4D-5B7EE9998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8620904-5499-4E45-91BA-A131BF2B7A99}" type="pres">
      <dgm:prSet presAssocID="{C6F48B91-799E-48D2-82D8-93A23F33D28A}" presName="parentText" presStyleLbl="node1" presStyleIdx="0" presStyleCnt="2" custScaleY="114591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D5F76D-0512-4DA7-8C7B-287C9011C129}" type="pres">
      <dgm:prSet presAssocID="{E20C3744-8F50-4EA1-AB62-C6EFB260D425}" presName="spacer" presStyleCnt="0"/>
      <dgm:spPr/>
    </dgm:pt>
    <dgm:pt modelId="{3A125E78-6D9F-4256-8121-0273AB2288E7}" type="pres">
      <dgm:prSet presAssocID="{C5EF2E2F-A584-4602-8F5F-B4EF39CFAF04}" presName="parentText" presStyleLbl="node1" presStyleIdx="1" presStyleCnt="2" custScaleY="126057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F075200F-763A-462C-B103-0D6C02118A5B}" type="presOf" srcId="{C5EF2E2F-A584-4602-8F5F-B4EF39CFAF04}" destId="{3A125E78-6D9F-4256-8121-0273AB2288E7}" srcOrd="0" destOrd="0" presId="urn:microsoft.com/office/officeart/2005/8/layout/vList2"/>
    <dgm:cxn modelId="{CCFC3CE6-96DE-40DA-B791-5A9F17FB2EAB}" srcId="{D6EDC8BB-048F-4F43-BB4D-5B7EE999880D}" destId="{C6F48B91-799E-48D2-82D8-93A23F33D28A}" srcOrd="0" destOrd="0" parTransId="{C2357E73-C470-43C0-B8F5-8DA798C72A07}" sibTransId="{E20C3744-8F50-4EA1-AB62-C6EFB260D425}"/>
    <dgm:cxn modelId="{3DAE3203-8FF4-4A0C-9FA2-7619DB09A93D}" type="presOf" srcId="{C6F48B91-799E-48D2-82D8-93A23F33D28A}" destId="{48620904-5499-4E45-91BA-A131BF2B7A99}" srcOrd="0" destOrd="0" presId="urn:microsoft.com/office/officeart/2005/8/layout/vList2"/>
    <dgm:cxn modelId="{4E774B9F-72FD-47A5-83C0-5178FABE6F1E}" srcId="{D6EDC8BB-048F-4F43-BB4D-5B7EE999880D}" destId="{C5EF2E2F-A584-4602-8F5F-B4EF39CFAF04}" srcOrd="1" destOrd="0" parTransId="{B88041FE-2BA7-4BCB-9759-0D5BFD21C3B3}" sibTransId="{430A77B4-C098-4615-BA8F-269C871C36B0}"/>
    <dgm:cxn modelId="{2C588897-6ADD-4BDD-B161-31D1BE3FC80E}" type="presOf" srcId="{D6EDC8BB-048F-4F43-BB4D-5B7EE999880D}" destId="{DC287D6E-070F-478C-A0F0-04AAEBC90E4D}" srcOrd="0" destOrd="0" presId="urn:microsoft.com/office/officeart/2005/8/layout/vList2"/>
    <dgm:cxn modelId="{B51BECF2-43E0-43DF-B000-E4107A0FCFC5}" type="presParOf" srcId="{DC287D6E-070F-478C-A0F0-04AAEBC90E4D}" destId="{48620904-5499-4E45-91BA-A131BF2B7A99}" srcOrd="0" destOrd="0" presId="urn:microsoft.com/office/officeart/2005/8/layout/vList2"/>
    <dgm:cxn modelId="{AF45E9D0-3B68-467C-9B3D-AE67BA03E3F1}" type="presParOf" srcId="{DC287D6E-070F-478C-A0F0-04AAEBC90E4D}" destId="{5AD5F76D-0512-4DA7-8C7B-287C9011C129}" srcOrd="1" destOrd="0" presId="urn:microsoft.com/office/officeart/2005/8/layout/vList2"/>
    <dgm:cxn modelId="{F0EF0CCF-A12C-4036-B6F2-08565ED063C8}" type="presParOf" srcId="{DC287D6E-070F-478C-A0F0-04AAEBC90E4D}" destId="{3A125E78-6D9F-4256-8121-0273AB2288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862272-8621-4439-B0D4-641F03F8A201}" type="doc">
      <dgm:prSet loTypeId="urn:microsoft.com/office/officeart/2005/8/layout/v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AB006F5-3564-45DA-A96A-223E1284672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000" b="1" u="sng" dirty="0" smtClean="0"/>
            <a:t>Четврти позив: </a:t>
          </a:r>
          <a:endParaRPr lang="en-US" sz="2000" b="1" u="sng" dirty="0"/>
        </a:p>
      </dgm:t>
    </dgm:pt>
    <dgm:pt modelId="{E5EED013-C058-47C2-AE1E-B7C23DEE290B}" type="parTrans" cxnId="{91EB98EF-080A-4DE9-A35B-3FCB391E0377}">
      <dgm:prSet/>
      <dgm:spPr/>
      <dgm:t>
        <a:bodyPr/>
        <a:lstStyle/>
        <a:p>
          <a:endParaRPr lang="en-US"/>
        </a:p>
      </dgm:t>
    </dgm:pt>
    <dgm:pt modelId="{51963FAA-56CF-4C59-A856-C751E67AE3DB}" type="sibTrans" cxnId="{91EB98EF-080A-4DE9-A35B-3FCB391E0377}">
      <dgm:prSet/>
      <dgm:spPr/>
      <dgm:t>
        <a:bodyPr/>
        <a:lstStyle/>
        <a:p>
          <a:endParaRPr lang="en-US"/>
        </a:p>
      </dgm:t>
    </dgm:pt>
    <dgm:pt modelId="{3B15591D-9F59-41F5-BA66-491C4526B3DB}">
      <dgm:prSet custT="1"/>
      <dgm:spPr/>
      <dgm:t>
        <a:bodyPr/>
        <a:lstStyle/>
        <a:p>
          <a:pPr algn="ctr" rtl="0"/>
          <a:r>
            <a:rPr lang="ru-RU" sz="2200" b="1" dirty="0" smtClean="0"/>
            <a:t>Мера 1: Инвестиције у физичку имовину пољопривредних газдинстава </a:t>
          </a:r>
        </a:p>
        <a:p>
          <a:pPr algn="ctr" rtl="0"/>
          <a:r>
            <a:rPr lang="ru-RU" sz="1800" b="1" dirty="0" smtClean="0">
              <a:solidFill>
                <a:srgbClr val="FF0000"/>
              </a:solidFill>
            </a:rPr>
            <a:t>Изградња објеката и набавка опреме и механизације</a:t>
          </a:r>
          <a:r>
            <a:rPr lang="sr-Latn-RS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- 24.394.963 ЕУР - алокација 2016. и 2017.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endParaRPr lang="en-US" sz="1800" b="1" dirty="0">
            <a:solidFill>
              <a:srgbClr val="FF0000"/>
            </a:solidFill>
          </a:endParaRPr>
        </a:p>
      </dgm:t>
    </dgm:pt>
    <dgm:pt modelId="{CA280C82-8B0D-4E32-81CD-EB3C4B332DF1}" type="parTrans" cxnId="{6CF0FE5E-AEED-4C4B-B302-A699F3D76152}">
      <dgm:prSet/>
      <dgm:spPr/>
      <dgm:t>
        <a:bodyPr/>
        <a:lstStyle/>
        <a:p>
          <a:endParaRPr lang="en-US"/>
        </a:p>
      </dgm:t>
    </dgm:pt>
    <dgm:pt modelId="{8B177CCC-282B-4D28-AB91-F7C4266D50A8}" type="sibTrans" cxnId="{6CF0FE5E-AEED-4C4B-B302-A699F3D76152}">
      <dgm:prSet/>
      <dgm:spPr/>
      <dgm:t>
        <a:bodyPr/>
        <a:lstStyle/>
        <a:p>
          <a:endParaRPr lang="en-US"/>
        </a:p>
      </dgm:t>
    </dgm:pt>
    <dgm:pt modelId="{8179D88A-F1F8-47E3-BAB6-AFA7ADEDC94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000" b="1" u="sng" dirty="0" smtClean="0"/>
            <a:t>Пети позив:</a:t>
          </a:r>
          <a:endParaRPr lang="en-US" sz="2000" b="1" u="sng" dirty="0"/>
        </a:p>
      </dgm:t>
    </dgm:pt>
    <dgm:pt modelId="{84C51E52-2FEA-4E4D-9534-F13263A38260}" type="parTrans" cxnId="{6E78E35E-C55A-40BD-83E1-E747E86E904D}">
      <dgm:prSet/>
      <dgm:spPr/>
      <dgm:t>
        <a:bodyPr/>
        <a:lstStyle/>
        <a:p>
          <a:endParaRPr lang="en-US"/>
        </a:p>
      </dgm:t>
    </dgm:pt>
    <dgm:pt modelId="{ACA7B4ED-1F8D-4350-B7E8-2C250BAF29CB}" type="sibTrans" cxnId="{6E78E35E-C55A-40BD-83E1-E747E86E904D}">
      <dgm:prSet/>
      <dgm:spPr/>
      <dgm:t>
        <a:bodyPr/>
        <a:lstStyle/>
        <a:p>
          <a:endParaRPr lang="en-US"/>
        </a:p>
      </dgm:t>
    </dgm:pt>
    <dgm:pt modelId="{5713894B-94F6-40E0-AF1E-1F7F92E1FAE5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200" b="1" dirty="0" smtClean="0"/>
            <a:t>Мера 3: Инвестиције у физичку имовину у вези са прерадом и маркетингом пољопривредних производа и производа рибарства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sr-Latn-RS" sz="1600" b="1" dirty="0" smtClean="0">
              <a:solidFill>
                <a:srgbClr val="FF0000"/>
              </a:solidFill>
            </a:rPr>
            <a:t>         </a:t>
          </a:r>
          <a:r>
            <a:rPr lang="ru-RU" sz="1800" b="1" dirty="0" smtClean="0">
              <a:solidFill>
                <a:srgbClr val="FF0000"/>
              </a:solidFill>
            </a:rPr>
            <a:t>Изградња објеката и н</a:t>
          </a:r>
          <a:r>
            <a:rPr lang="sr-Cyrl-RS" sz="1800" b="1" dirty="0" smtClean="0">
              <a:solidFill>
                <a:srgbClr val="FF0000"/>
              </a:solidFill>
            </a:rPr>
            <a:t>абавка </a:t>
          </a:r>
          <a:r>
            <a:rPr lang="ru-RU" sz="1800" b="1" dirty="0" smtClean="0">
              <a:solidFill>
                <a:srgbClr val="FF0000"/>
              </a:solidFill>
            </a:rPr>
            <a:t>опреме </a:t>
          </a:r>
          <a:r>
            <a:rPr lang="sr-Latn-RS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- 22.386.600 ЕУР- алокација 2015, 2016,2017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r>
            <a:rPr lang="sr-Cyrl-RS" sz="1800" b="1" dirty="0" smtClean="0">
              <a:solidFill>
                <a:srgbClr val="FF0000"/>
              </a:solidFill>
            </a:rPr>
            <a:t> </a:t>
          </a:r>
          <a:r>
            <a:rPr lang="ru-RU" sz="1800" b="1" dirty="0" smtClean="0">
              <a:solidFill>
                <a:srgbClr val="FF0000"/>
              </a:solidFill>
            </a:rPr>
            <a:t> 	</a:t>
          </a:r>
          <a:endParaRPr lang="en-US" sz="1800" b="1" dirty="0">
            <a:solidFill>
              <a:srgbClr val="FF0000"/>
            </a:solidFill>
          </a:endParaRPr>
        </a:p>
      </dgm:t>
    </dgm:pt>
    <dgm:pt modelId="{7BC64BEF-9541-45A9-A8DA-B337215EBEF9}" type="parTrans" cxnId="{BEC94647-1DD2-4643-8DC3-54FE4A761170}">
      <dgm:prSet/>
      <dgm:spPr/>
      <dgm:t>
        <a:bodyPr/>
        <a:lstStyle/>
        <a:p>
          <a:endParaRPr lang="en-US"/>
        </a:p>
      </dgm:t>
    </dgm:pt>
    <dgm:pt modelId="{FC699816-9AC4-43EF-AF09-E1EFC1291633}" type="sibTrans" cxnId="{BEC94647-1DD2-4643-8DC3-54FE4A761170}">
      <dgm:prSet/>
      <dgm:spPr/>
      <dgm:t>
        <a:bodyPr/>
        <a:lstStyle/>
        <a:p>
          <a:endParaRPr lang="en-US"/>
        </a:p>
      </dgm:t>
    </dgm:pt>
    <dgm:pt modelId="{15C70A22-C10B-4626-9518-73C22DE69D42}" type="pres">
      <dgm:prSet presAssocID="{0F862272-8621-4439-B0D4-641F03F8A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7EE29-69E8-46D5-8390-1EBFC1D192A9}" type="pres">
      <dgm:prSet presAssocID="{3AB006F5-3564-45DA-A96A-223E12846721}" presName="parentText" presStyleLbl="node1" presStyleIdx="0" presStyleCnt="4" custScaleX="46505" custScaleY="715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24250-0DF3-4DAE-9D9F-527F5B64C1C2}" type="pres">
      <dgm:prSet presAssocID="{51963FAA-56CF-4C59-A856-C751E67AE3DB}" presName="spacer" presStyleCnt="0"/>
      <dgm:spPr/>
      <dgm:t>
        <a:bodyPr/>
        <a:lstStyle/>
        <a:p>
          <a:endParaRPr lang="en-US"/>
        </a:p>
      </dgm:t>
    </dgm:pt>
    <dgm:pt modelId="{8B496937-EB95-4E6B-8BFD-BF0F8DAE7C9C}" type="pres">
      <dgm:prSet presAssocID="{3B15591D-9F59-41F5-BA66-491C4526B3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F76D4-ABDA-4BDF-9229-6B6A54FB3B73}" type="pres">
      <dgm:prSet presAssocID="{8B177CCC-282B-4D28-AB91-F7C4266D50A8}" presName="spacer" presStyleCnt="0"/>
      <dgm:spPr/>
      <dgm:t>
        <a:bodyPr/>
        <a:lstStyle/>
        <a:p>
          <a:endParaRPr lang="en-US"/>
        </a:p>
      </dgm:t>
    </dgm:pt>
    <dgm:pt modelId="{D7AED54E-55C0-4739-B4EB-1F9879C22F6C}" type="pres">
      <dgm:prSet presAssocID="{8179D88A-F1F8-47E3-BAB6-AFA7ADEDC941}" presName="parentText" presStyleLbl="node1" presStyleIdx="2" presStyleCnt="4" custScaleX="47312" custScaleY="66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C845F-D57C-4671-81AC-C2A152A8AD32}" type="pres">
      <dgm:prSet presAssocID="{ACA7B4ED-1F8D-4350-B7E8-2C250BAF29CB}" presName="spacer" presStyleCnt="0"/>
      <dgm:spPr/>
      <dgm:t>
        <a:bodyPr/>
        <a:lstStyle/>
        <a:p>
          <a:endParaRPr lang="en-US"/>
        </a:p>
      </dgm:t>
    </dgm:pt>
    <dgm:pt modelId="{2CD64F99-9E3F-4FA2-A0ED-CD1860F79082}" type="pres">
      <dgm:prSet presAssocID="{5713894B-94F6-40E0-AF1E-1F7F92E1FA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7B6C1-882B-4893-8E15-5E38114147D2}" type="presOf" srcId="{0F862272-8621-4439-B0D4-641F03F8A201}" destId="{15C70A22-C10B-4626-9518-73C22DE69D42}" srcOrd="0" destOrd="0" presId="urn:microsoft.com/office/officeart/2005/8/layout/vList2"/>
    <dgm:cxn modelId="{35EC6821-F137-4BA8-881E-0B073C9211A7}" type="presOf" srcId="{5713894B-94F6-40E0-AF1E-1F7F92E1FAE5}" destId="{2CD64F99-9E3F-4FA2-A0ED-CD1860F79082}" srcOrd="0" destOrd="0" presId="urn:microsoft.com/office/officeart/2005/8/layout/vList2"/>
    <dgm:cxn modelId="{6E78E35E-C55A-40BD-83E1-E747E86E904D}" srcId="{0F862272-8621-4439-B0D4-641F03F8A201}" destId="{8179D88A-F1F8-47E3-BAB6-AFA7ADEDC941}" srcOrd="2" destOrd="0" parTransId="{84C51E52-2FEA-4E4D-9534-F13263A38260}" sibTransId="{ACA7B4ED-1F8D-4350-B7E8-2C250BAF29CB}"/>
    <dgm:cxn modelId="{22C10943-9405-41B4-A1C3-D762CEC3B54D}" type="presOf" srcId="{8179D88A-F1F8-47E3-BAB6-AFA7ADEDC941}" destId="{D7AED54E-55C0-4739-B4EB-1F9879C22F6C}" srcOrd="0" destOrd="0" presId="urn:microsoft.com/office/officeart/2005/8/layout/vList2"/>
    <dgm:cxn modelId="{91EB98EF-080A-4DE9-A35B-3FCB391E0377}" srcId="{0F862272-8621-4439-B0D4-641F03F8A201}" destId="{3AB006F5-3564-45DA-A96A-223E12846721}" srcOrd="0" destOrd="0" parTransId="{E5EED013-C058-47C2-AE1E-B7C23DEE290B}" sibTransId="{51963FAA-56CF-4C59-A856-C751E67AE3DB}"/>
    <dgm:cxn modelId="{BEC94647-1DD2-4643-8DC3-54FE4A761170}" srcId="{0F862272-8621-4439-B0D4-641F03F8A201}" destId="{5713894B-94F6-40E0-AF1E-1F7F92E1FAE5}" srcOrd="3" destOrd="0" parTransId="{7BC64BEF-9541-45A9-A8DA-B337215EBEF9}" sibTransId="{FC699816-9AC4-43EF-AF09-E1EFC1291633}"/>
    <dgm:cxn modelId="{14D56981-044F-488A-A5A6-A4BAD4EB8519}" type="presOf" srcId="{3B15591D-9F59-41F5-BA66-491C4526B3DB}" destId="{8B496937-EB95-4E6B-8BFD-BF0F8DAE7C9C}" srcOrd="0" destOrd="0" presId="urn:microsoft.com/office/officeart/2005/8/layout/vList2"/>
    <dgm:cxn modelId="{42B7620B-B9FC-4823-934B-CDA583BCA425}" type="presOf" srcId="{3AB006F5-3564-45DA-A96A-223E12846721}" destId="{7AA7EE29-69E8-46D5-8390-1EBFC1D192A9}" srcOrd="0" destOrd="0" presId="urn:microsoft.com/office/officeart/2005/8/layout/vList2"/>
    <dgm:cxn modelId="{6CF0FE5E-AEED-4C4B-B302-A699F3D76152}" srcId="{0F862272-8621-4439-B0D4-641F03F8A201}" destId="{3B15591D-9F59-41F5-BA66-491C4526B3DB}" srcOrd="1" destOrd="0" parTransId="{CA280C82-8B0D-4E32-81CD-EB3C4B332DF1}" sibTransId="{8B177CCC-282B-4D28-AB91-F7C4266D50A8}"/>
    <dgm:cxn modelId="{108D7DB6-4D7A-4950-9359-2E6A633C5476}" type="presParOf" srcId="{15C70A22-C10B-4626-9518-73C22DE69D42}" destId="{7AA7EE29-69E8-46D5-8390-1EBFC1D192A9}" srcOrd="0" destOrd="0" presId="urn:microsoft.com/office/officeart/2005/8/layout/vList2"/>
    <dgm:cxn modelId="{307910DD-C6A8-4393-B8D1-75F3D7BBFF3D}" type="presParOf" srcId="{15C70A22-C10B-4626-9518-73C22DE69D42}" destId="{95E24250-0DF3-4DAE-9D9F-527F5B64C1C2}" srcOrd="1" destOrd="0" presId="urn:microsoft.com/office/officeart/2005/8/layout/vList2"/>
    <dgm:cxn modelId="{C73F0CA5-4F33-4636-AC8B-39D320C83BDD}" type="presParOf" srcId="{15C70A22-C10B-4626-9518-73C22DE69D42}" destId="{8B496937-EB95-4E6B-8BFD-BF0F8DAE7C9C}" srcOrd="2" destOrd="0" presId="urn:microsoft.com/office/officeart/2005/8/layout/vList2"/>
    <dgm:cxn modelId="{B1FDCF82-94AE-45E2-9ABD-2E9F1DD77DA4}" type="presParOf" srcId="{15C70A22-C10B-4626-9518-73C22DE69D42}" destId="{FF3F76D4-ABDA-4BDF-9229-6B6A54FB3B73}" srcOrd="3" destOrd="0" presId="urn:microsoft.com/office/officeart/2005/8/layout/vList2"/>
    <dgm:cxn modelId="{62CDA696-7311-46AA-BEAA-DFB27A423282}" type="presParOf" srcId="{15C70A22-C10B-4626-9518-73C22DE69D42}" destId="{D7AED54E-55C0-4739-B4EB-1F9879C22F6C}" srcOrd="4" destOrd="0" presId="urn:microsoft.com/office/officeart/2005/8/layout/vList2"/>
    <dgm:cxn modelId="{65FA36E2-3CAA-4A04-A6A8-DD332BDA05C0}" type="presParOf" srcId="{15C70A22-C10B-4626-9518-73C22DE69D42}" destId="{60FC845F-D57C-4671-81AC-C2A152A8AD32}" srcOrd="5" destOrd="0" presId="urn:microsoft.com/office/officeart/2005/8/layout/vList2"/>
    <dgm:cxn modelId="{8A782FC3-C3AE-4201-B290-1143B9BB0A27}" type="presParOf" srcId="{15C70A22-C10B-4626-9518-73C22DE69D42}" destId="{2CD64F99-9E3F-4FA2-A0ED-CD1860F790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98CF91-5EA9-49A2-BCAC-6BDAF9FD68D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03C7BAC-4583-4A2D-B9BA-9FBF6AE786AF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sr-Cyrl-RS" sz="1500" b="1" dirty="0" smtClean="0"/>
            <a:t>Прихватљиви корисници: </a:t>
          </a:r>
        </a:p>
        <a:p>
          <a:pPr algn="ctr" rtl="0"/>
          <a:r>
            <a:rPr lang="sr-Cyrl-RS" sz="1800" b="1" dirty="0" smtClean="0">
              <a:solidFill>
                <a:srgbClr val="FF0000"/>
              </a:solidFill>
            </a:rPr>
            <a:t>Физичко лице, предузетник, привредно друштво, земљорадничка задруга</a:t>
          </a:r>
          <a:r>
            <a:rPr lang="sr-Cyrl-RS" sz="1800" b="1" dirty="0" smtClean="0"/>
            <a:t> </a:t>
          </a:r>
          <a:endParaRPr lang="en-US" sz="1800" b="1" dirty="0"/>
        </a:p>
      </dgm:t>
    </dgm:pt>
    <dgm:pt modelId="{15553AB2-1CAB-4D64-B59D-64DF73876473}" type="parTrans" cxnId="{90FEB359-4A7B-4A9F-94DE-094C3254A1C5}">
      <dgm:prSet/>
      <dgm:spPr/>
      <dgm:t>
        <a:bodyPr/>
        <a:lstStyle/>
        <a:p>
          <a:endParaRPr lang="en-US"/>
        </a:p>
      </dgm:t>
    </dgm:pt>
    <dgm:pt modelId="{1408AB31-CBDD-45E2-9E3B-25C49B9E439F}" type="sibTrans" cxnId="{90FEB359-4A7B-4A9F-94DE-094C3254A1C5}">
      <dgm:prSet/>
      <dgm:spPr/>
      <dgm:t>
        <a:bodyPr/>
        <a:lstStyle/>
        <a:p>
          <a:endParaRPr lang="en-US"/>
        </a:p>
      </dgm:t>
    </dgm:pt>
    <dgm:pt modelId="{45722B1D-6127-4818-95F4-5B2053E23AA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sr-Cyrl-RS" b="1" dirty="0" smtClean="0"/>
            <a:t>Минимални и максимални износ подршке </a:t>
          </a:r>
        </a:p>
        <a:p>
          <a:pPr algn="ctr" rtl="0"/>
          <a:r>
            <a:rPr lang="sr-Cyrl-RS" b="1" dirty="0" smtClean="0"/>
            <a:t>за секторе: </a:t>
          </a:r>
          <a:r>
            <a:rPr lang="sr-Cyrl-RS" b="1" dirty="0" smtClean="0">
              <a:solidFill>
                <a:srgbClr val="FF0000"/>
              </a:solidFill>
            </a:rPr>
            <a:t>воћа,поврћа и осталих усева:</a:t>
          </a:r>
        </a:p>
        <a:p>
          <a:pPr algn="ctr" rtl="0"/>
          <a:r>
            <a:rPr lang="sr-Cyrl-RS" b="1" dirty="0" smtClean="0">
              <a:solidFill>
                <a:srgbClr val="FF0000"/>
              </a:solidFill>
            </a:rPr>
            <a:t>од 5.000 до 700.000 (еур)</a:t>
          </a:r>
          <a:endParaRPr lang="en-US" b="1" dirty="0">
            <a:solidFill>
              <a:srgbClr val="FF0000"/>
            </a:solidFill>
          </a:endParaRPr>
        </a:p>
      </dgm:t>
    </dgm:pt>
    <dgm:pt modelId="{C2BB11C5-46D8-42E4-92C4-3321B983DC26}" type="parTrans" cxnId="{2DC69453-AD5C-40F8-B430-76C2650C4EFF}">
      <dgm:prSet/>
      <dgm:spPr/>
      <dgm:t>
        <a:bodyPr/>
        <a:lstStyle/>
        <a:p>
          <a:endParaRPr lang="en-US"/>
        </a:p>
      </dgm:t>
    </dgm:pt>
    <dgm:pt modelId="{10420905-DA83-4286-A0F6-17B9E9DC4266}" type="sibTrans" cxnId="{2DC69453-AD5C-40F8-B430-76C2650C4EFF}">
      <dgm:prSet/>
      <dgm:spPr/>
      <dgm:t>
        <a:bodyPr/>
        <a:lstStyle/>
        <a:p>
          <a:endParaRPr lang="en-US"/>
        </a:p>
      </dgm:t>
    </dgm:pt>
    <dgm:pt modelId="{5183A71A-472E-44E5-9359-7D737D2BCB59}">
      <dgm:prSet custT="1"/>
      <dgm:spPr/>
      <dgm:t>
        <a:bodyPr/>
        <a:lstStyle/>
        <a:p>
          <a:pPr algn="ctr" rtl="0"/>
          <a:r>
            <a:rPr lang="sr-Cyrl-RS" sz="1500" b="1" dirty="0" smtClean="0"/>
            <a:t>СЕКТОРИ: </a:t>
          </a:r>
        </a:p>
        <a:p>
          <a:pPr algn="ctr" rtl="0"/>
          <a:r>
            <a:rPr lang="sr-Cyrl-RS" sz="1800" b="1" dirty="0" smtClean="0">
              <a:solidFill>
                <a:srgbClr val="FF0000"/>
              </a:solidFill>
            </a:rPr>
            <a:t>Млеко; месо; воће и поврће; остали усеви</a:t>
          </a:r>
          <a:endParaRPr lang="en-US" sz="1800" b="1" dirty="0">
            <a:solidFill>
              <a:srgbClr val="FF0000"/>
            </a:solidFill>
          </a:endParaRPr>
        </a:p>
      </dgm:t>
    </dgm:pt>
    <dgm:pt modelId="{710541E9-4D2B-4B9A-8BF2-259DE795047A}" type="parTrans" cxnId="{40526C7C-B993-458F-9B7E-5FF873E7C22B}">
      <dgm:prSet/>
      <dgm:spPr/>
      <dgm:t>
        <a:bodyPr/>
        <a:lstStyle/>
        <a:p>
          <a:endParaRPr lang="en-US"/>
        </a:p>
      </dgm:t>
    </dgm:pt>
    <dgm:pt modelId="{ACB036A1-FD8F-4A45-A83B-B23B4019A3A0}" type="sibTrans" cxnId="{40526C7C-B993-458F-9B7E-5FF873E7C22B}">
      <dgm:prSet/>
      <dgm:spPr/>
      <dgm:t>
        <a:bodyPr/>
        <a:lstStyle/>
        <a:p>
          <a:endParaRPr lang="en-US"/>
        </a:p>
      </dgm:t>
    </dgm:pt>
    <dgm:pt modelId="{A73AC4BE-BC8C-4447-A570-83F1272136E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sr-Cyrl-RS" b="1" dirty="0" smtClean="0"/>
            <a:t>Минимални и максимални износ подршке </a:t>
          </a:r>
        </a:p>
        <a:p>
          <a:pPr algn="ctr" rtl="0"/>
          <a:r>
            <a:rPr lang="sr-Cyrl-RS" b="1" dirty="0" smtClean="0"/>
            <a:t>за секторе: </a:t>
          </a:r>
          <a:r>
            <a:rPr lang="sr-Cyrl-RS" b="1" dirty="0" smtClean="0">
              <a:solidFill>
                <a:srgbClr val="FF0000"/>
              </a:solidFill>
            </a:rPr>
            <a:t>млеко и месо:</a:t>
          </a:r>
        </a:p>
        <a:p>
          <a:pPr algn="ctr" rtl="0"/>
          <a:r>
            <a:rPr lang="sr-Cyrl-RS" b="1" dirty="0" smtClean="0">
              <a:solidFill>
                <a:srgbClr val="FF0000"/>
              </a:solidFill>
            </a:rPr>
            <a:t>од 5.000 до 1.000.000 (еур)</a:t>
          </a:r>
          <a:endParaRPr lang="en-US" b="1" dirty="0">
            <a:solidFill>
              <a:srgbClr val="FF0000"/>
            </a:solidFill>
          </a:endParaRPr>
        </a:p>
      </dgm:t>
    </dgm:pt>
    <dgm:pt modelId="{10991785-F4F4-4A0D-8A5E-C589124EE7C2}" type="parTrans" cxnId="{B0F9FA85-6A65-45EF-8C0F-EBF8CD989769}">
      <dgm:prSet/>
      <dgm:spPr/>
      <dgm:t>
        <a:bodyPr/>
        <a:lstStyle/>
        <a:p>
          <a:endParaRPr lang="en-US"/>
        </a:p>
      </dgm:t>
    </dgm:pt>
    <dgm:pt modelId="{A3F1AA5B-39DB-47A6-A403-ABE5BDD0DFE1}" type="sibTrans" cxnId="{B0F9FA85-6A65-45EF-8C0F-EBF8CD989769}">
      <dgm:prSet/>
      <dgm:spPr/>
      <dgm:t>
        <a:bodyPr/>
        <a:lstStyle/>
        <a:p>
          <a:endParaRPr lang="en-US"/>
        </a:p>
      </dgm:t>
    </dgm:pt>
    <dgm:pt modelId="{E23BE244-65D6-4F3A-BAE7-0FF63449190D}">
      <dgm:prSet custT="1"/>
      <dgm:spPr/>
      <dgm:t>
        <a:bodyPr/>
        <a:lstStyle/>
        <a:p>
          <a:pPr algn="ctr" rtl="0"/>
          <a:r>
            <a:rPr lang="ru-RU" sz="2000" b="1" dirty="0" smtClean="0"/>
            <a:t>Мера 1- Инвестиције у физичку имовину пољопривредних газдинстава</a:t>
          </a:r>
          <a:endParaRPr lang="en-US" sz="2000" b="1" dirty="0">
            <a:solidFill>
              <a:srgbClr val="FF0000"/>
            </a:solidFill>
          </a:endParaRPr>
        </a:p>
      </dgm:t>
    </dgm:pt>
    <dgm:pt modelId="{F29A8204-4244-4099-964A-DF01B4202C3B}" type="parTrans" cxnId="{04BB5443-E332-4770-B7AD-70CF966BE367}">
      <dgm:prSet/>
      <dgm:spPr/>
      <dgm:t>
        <a:bodyPr/>
        <a:lstStyle/>
        <a:p>
          <a:endParaRPr lang="sr-Latn-RS"/>
        </a:p>
      </dgm:t>
    </dgm:pt>
    <dgm:pt modelId="{CC26E4A8-23EB-4D89-9A41-047CA5DB6E11}" type="sibTrans" cxnId="{04BB5443-E332-4770-B7AD-70CF966BE367}">
      <dgm:prSet/>
      <dgm:spPr/>
      <dgm:t>
        <a:bodyPr/>
        <a:lstStyle/>
        <a:p>
          <a:endParaRPr lang="sr-Latn-RS"/>
        </a:p>
      </dgm:t>
    </dgm:pt>
    <dgm:pt modelId="{9F573815-980A-44A0-B7D8-E7FF5AF21753}" type="pres">
      <dgm:prSet presAssocID="{1098CF91-5EA9-49A2-BCAC-6BDAF9FD6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D7F432-7634-4AC3-B61A-E784951CFEB3}" type="pres">
      <dgm:prSet presAssocID="{E23BE244-65D6-4F3A-BAE7-0FF63449190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5E0BA8F-B554-4A8D-A7DE-31AD1AB0EB28}" type="pres">
      <dgm:prSet presAssocID="{CC26E4A8-23EB-4D89-9A41-047CA5DB6E11}" presName="spacer" presStyleCnt="0"/>
      <dgm:spPr/>
    </dgm:pt>
    <dgm:pt modelId="{15349DCF-4850-4FAC-A032-BA29974905F0}" type="pres">
      <dgm:prSet presAssocID="{5183A71A-472E-44E5-9359-7D737D2BCB59}" presName="parentText" presStyleLbl="node1" presStyleIdx="1" presStyleCnt="5" custScaleX="68163" custLinFactNeighborY="-26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8576-6858-4833-9DDB-1F03E05D1498}" type="pres">
      <dgm:prSet presAssocID="{ACB036A1-FD8F-4A45-A83B-B23B4019A3A0}" presName="spacer" presStyleCnt="0"/>
      <dgm:spPr/>
    </dgm:pt>
    <dgm:pt modelId="{14D55A08-75AF-471B-BC9E-7DE6F985EEEF}" type="pres">
      <dgm:prSet presAssocID="{703C7BAC-4583-4A2D-B9BA-9FBF6AE786AF}" presName="parentText" presStyleLbl="node1" presStyleIdx="2" presStyleCnt="5" custScaleY="1302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4B239-E65A-4E3E-B6A5-BB8FAD5AEAAF}" type="pres">
      <dgm:prSet presAssocID="{1408AB31-CBDD-45E2-9E3B-25C49B9E439F}" presName="spacer" presStyleCnt="0"/>
      <dgm:spPr/>
    </dgm:pt>
    <dgm:pt modelId="{EF3E685A-FCF1-4BC3-8208-0446BE7D5007}" type="pres">
      <dgm:prSet presAssocID="{45722B1D-6127-4818-95F4-5B2053E23AAA}" presName="parentText" presStyleLbl="node1" presStyleIdx="3" presStyleCnt="5" custScaleX="861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AB99C-2E8F-4F71-96FE-78DB80BEDE5B}" type="pres">
      <dgm:prSet presAssocID="{10420905-DA83-4286-A0F6-17B9E9DC4266}" presName="spacer" presStyleCnt="0"/>
      <dgm:spPr/>
    </dgm:pt>
    <dgm:pt modelId="{371A8569-DEFE-493B-B891-58BD25B4E125}" type="pres">
      <dgm:prSet presAssocID="{A73AC4BE-BC8C-4447-A570-83F1272136E8}" presName="parentText" presStyleLbl="node1" presStyleIdx="4" presStyleCnt="5" custScaleX="86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69453-AD5C-40F8-B430-76C2650C4EFF}" srcId="{1098CF91-5EA9-49A2-BCAC-6BDAF9FD68DC}" destId="{45722B1D-6127-4818-95F4-5B2053E23AAA}" srcOrd="3" destOrd="0" parTransId="{C2BB11C5-46D8-42E4-92C4-3321B983DC26}" sibTransId="{10420905-DA83-4286-A0F6-17B9E9DC4266}"/>
    <dgm:cxn modelId="{722142C0-1A02-4026-9516-DDBDE046AA2D}" type="presOf" srcId="{E23BE244-65D6-4F3A-BAE7-0FF63449190D}" destId="{D2D7F432-7634-4AC3-B61A-E784951CFEB3}" srcOrd="0" destOrd="0" presId="urn:microsoft.com/office/officeart/2005/8/layout/vList2"/>
    <dgm:cxn modelId="{44ADE0B8-9334-4608-94C9-E60628C61245}" type="presOf" srcId="{5183A71A-472E-44E5-9359-7D737D2BCB59}" destId="{15349DCF-4850-4FAC-A032-BA29974905F0}" srcOrd="0" destOrd="0" presId="urn:microsoft.com/office/officeart/2005/8/layout/vList2"/>
    <dgm:cxn modelId="{04BB5443-E332-4770-B7AD-70CF966BE367}" srcId="{1098CF91-5EA9-49A2-BCAC-6BDAF9FD68DC}" destId="{E23BE244-65D6-4F3A-BAE7-0FF63449190D}" srcOrd="0" destOrd="0" parTransId="{F29A8204-4244-4099-964A-DF01B4202C3B}" sibTransId="{CC26E4A8-23EB-4D89-9A41-047CA5DB6E11}"/>
    <dgm:cxn modelId="{E5F8E038-CC7E-4D8D-9F25-1C826C17D2FD}" type="presOf" srcId="{703C7BAC-4583-4A2D-B9BA-9FBF6AE786AF}" destId="{14D55A08-75AF-471B-BC9E-7DE6F985EEEF}" srcOrd="0" destOrd="0" presId="urn:microsoft.com/office/officeart/2005/8/layout/vList2"/>
    <dgm:cxn modelId="{03B5DFF1-2E9C-4350-8EDB-7134FD0145ED}" type="presOf" srcId="{45722B1D-6127-4818-95F4-5B2053E23AAA}" destId="{EF3E685A-FCF1-4BC3-8208-0446BE7D5007}" srcOrd="0" destOrd="0" presId="urn:microsoft.com/office/officeart/2005/8/layout/vList2"/>
    <dgm:cxn modelId="{40526C7C-B993-458F-9B7E-5FF873E7C22B}" srcId="{1098CF91-5EA9-49A2-BCAC-6BDAF9FD68DC}" destId="{5183A71A-472E-44E5-9359-7D737D2BCB59}" srcOrd="1" destOrd="0" parTransId="{710541E9-4D2B-4B9A-8BF2-259DE795047A}" sibTransId="{ACB036A1-FD8F-4A45-A83B-B23B4019A3A0}"/>
    <dgm:cxn modelId="{0D55219C-7E37-4E7E-9B28-3F1503BE0CCD}" type="presOf" srcId="{1098CF91-5EA9-49A2-BCAC-6BDAF9FD68DC}" destId="{9F573815-980A-44A0-B7D8-E7FF5AF21753}" srcOrd="0" destOrd="0" presId="urn:microsoft.com/office/officeart/2005/8/layout/vList2"/>
    <dgm:cxn modelId="{AA41BFD9-544F-4155-A84F-C2B39151D265}" type="presOf" srcId="{A73AC4BE-BC8C-4447-A570-83F1272136E8}" destId="{371A8569-DEFE-493B-B891-58BD25B4E125}" srcOrd="0" destOrd="0" presId="urn:microsoft.com/office/officeart/2005/8/layout/vList2"/>
    <dgm:cxn modelId="{90FEB359-4A7B-4A9F-94DE-094C3254A1C5}" srcId="{1098CF91-5EA9-49A2-BCAC-6BDAF9FD68DC}" destId="{703C7BAC-4583-4A2D-B9BA-9FBF6AE786AF}" srcOrd="2" destOrd="0" parTransId="{15553AB2-1CAB-4D64-B59D-64DF73876473}" sibTransId="{1408AB31-CBDD-45E2-9E3B-25C49B9E439F}"/>
    <dgm:cxn modelId="{B0F9FA85-6A65-45EF-8C0F-EBF8CD989769}" srcId="{1098CF91-5EA9-49A2-BCAC-6BDAF9FD68DC}" destId="{A73AC4BE-BC8C-4447-A570-83F1272136E8}" srcOrd="4" destOrd="0" parTransId="{10991785-F4F4-4A0D-8A5E-C589124EE7C2}" sibTransId="{A3F1AA5B-39DB-47A6-A403-ABE5BDD0DFE1}"/>
    <dgm:cxn modelId="{9818447D-557F-46C3-92DA-26D6A82DBA7A}" type="presParOf" srcId="{9F573815-980A-44A0-B7D8-E7FF5AF21753}" destId="{D2D7F432-7634-4AC3-B61A-E784951CFEB3}" srcOrd="0" destOrd="0" presId="urn:microsoft.com/office/officeart/2005/8/layout/vList2"/>
    <dgm:cxn modelId="{00B71458-C091-44F3-BCBE-2A5E02769C08}" type="presParOf" srcId="{9F573815-980A-44A0-B7D8-E7FF5AF21753}" destId="{85E0BA8F-B554-4A8D-A7DE-31AD1AB0EB28}" srcOrd="1" destOrd="0" presId="urn:microsoft.com/office/officeart/2005/8/layout/vList2"/>
    <dgm:cxn modelId="{48A38748-0C46-4C64-9738-A914E67909AE}" type="presParOf" srcId="{9F573815-980A-44A0-B7D8-E7FF5AF21753}" destId="{15349DCF-4850-4FAC-A032-BA29974905F0}" srcOrd="2" destOrd="0" presId="urn:microsoft.com/office/officeart/2005/8/layout/vList2"/>
    <dgm:cxn modelId="{A1CE5649-85DA-4518-9F3E-CE5674D6749A}" type="presParOf" srcId="{9F573815-980A-44A0-B7D8-E7FF5AF21753}" destId="{17E38576-6858-4833-9DDB-1F03E05D1498}" srcOrd="3" destOrd="0" presId="urn:microsoft.com/office/officeart/2005/8/layout/vList2"/>
    <dgm:cxn modelId="{8F2D3CB9-633D-42ED-9F2B-D7A63B36DC52}" type="presParOf" srcId="{9F573815-980A-44A0-B7D8-E7FF5AF21753}" destId="{14D55A08-75AF-471B-BC9E-7DE6F985EEEF}" srcOrd="4" destOrd="0" presId="urn:microsoft.com/office/officeart/2005/8/layout/vList2"/>
    <dgm:cxn modelId="{B849CACC-69D8-4F95-97A5-90E2C19CBCCD}" type="presParOf" srcId="{9F573815-980A-44A0-B7D8-E7FF5AF21753}" destId="{9054B239-E65A-4E3E-B6A5-BB8FAD5AEAAF}" srcOrd="5" destOrd="0" presId="urn:microsoft.com/office/officeart/2005/8/layout/vList2"/>
    <dgm:cxn modelId="{CFC76221-28F4-493B-ABE6-39D7078CB590}" type="presParOf" srcId="{9F573815-980A-44A0-B7D8-E7FF5AF21753}" destId="{EF3E685A-FCF1-4BC3-8208-0446BE7D5007}" srcOrd="6" destOrd="0" presId="urn:microsoft.com/office/officeart/2005/8/layout/vList2"/>
    <dgm:cxn modelId="{7AF08A5D-1557-4228-B5EA-8FC6E869C5CD}" type="presParOf" srcId="{9F573815-980A-44A0-B7D8-E7FF5AF21753}" destId="{703AB99C-2E8F-4F71-96FE-78DB80BEDE5B}" srcOrd="7" destOrd="0" presId="urn:microsoft.com/office/officeart/2005/8/layout/vList2"/>
    <dgm:cxn modelId="{9451DDD2-7A76-4864-9289-EF3CDBAB5EFA}" type="presParOf" srcId="{9F573815-980A-44A0-B7D8-E7FF5AF21753}" destId="{371A8569-DEFE-493B-B891-58BD25B4E1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EA181D-D249-4FE2-990A-72B9E113DC6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A618BAD-BFA9-4635-8285-952C0B1B1BF0}">
      <dgm:prSet/>
      <dgm:spPr/>
      <dgm:t>
        <a:bodyPr/>
        <a:lstStyle/>
        <a:p>
          <a:pPr algn="ctr" rtl="0"/>
          <a:r>
            <a:rPr lang="sr-Cyrl-RS" b="1" dirty="0" smtClean="0"/>
            <a:t>ИЗГРАДЊА ОБЈЕКАТА ЗА СМЕШТАЈ СТОКЕ И СКЛАДИШТЕЊЕ СТОЧНЕ ХРАНЕ</a:t>
          </a:r>
          <a:endParaRPr lang="en-US" b="1" dirty="0"/>
        </a:p>
      </dgm:t>
    </dgm:pt>
    <dgm:pt modelId="{525FEA45-1242-4E12-8093-459BA925165A}" type="parTrans" cxnId="{576F3D9F-A779-465E-A764-5ACB9931F7A0}">
      <dgm:prSet/>
      <dgm:spPr/>
      <dgm:t>
        <a:bodyPr/>
        <a:lstStyle/>
        <a:p>
          <a:endParaRPr lang="en-US"/>
        </a:p>
      </dgm:t>
    </dgm:pt>
    <dgm:pt modelId="{DCE86F7D-7DCC-4408-B6A6-2ECEF4E27799}" type="sibTrans" cxnId="{576F3D9F-A779-465E-A764-5ACB9931F7A0}">
      <dgm:prSet/>
      <dgm:spPr/>
      <dgm:t>
        <a:bodyPr/>
        <a:lstStyle/>
        <a:p>
          <a:endParaRPr lang="en-US"/>
        </a:p>
      </dgm:t>
    </dgm:pt>
    <dgm:pt modelId="{87425A08-10D3-446B-B1B6-0E2983C5657C}">
      <dgm:prSet/>
      <dgm:spPr/>
      <dgm:t>
        <a:bodyPr/>
        <a:lstStyle/>
        <a:p>
          <a:pPr algn="ctr" rtl="0"/>
          <a:r>
            <a:rPr lang="sr-Cyrl-RS" b="1" dirty="0" smtClean="0"/>
            <a:t>ИЗГРАДЊА ОБЈЕКАТА ЗА СКЛАДИШТЕЊЕ ВОЋА, ПОВРЋА,  РАСАДА, УКЉУЧУЈУЋИ ХЛАДЊАЧЕ, ПЛАСТЕНИКЕ</a:t>
          </a:r>
          <a:endParaRPr lang="en-US" b="1" dirty="0"/>
        </a:p>
      </dgm:t>
    </dgm:pt>
    <dgm:pt modelId="{75418D61-425F-43C8-8E20-A37BF1B8AAB1}" type="parTrans" cxnId="{276C16F9-F685-4E83-9A4D-39060D6263C0}">
      <dgm:prSet/>
      <dgm:spPr/>
      <dgm:t>
        <a:bodyPr/>
        <a:lstStyle/>
        <a:p>
          <a:endParaRPr lang="en-US"/>
        </a:p>
      </dgm:t>
    </dgm:pt>
    <dgm:pt modelId="{26718123-6DB0-4158-B6B5-DFCFAE97D3F2}" type="sibTrans" cxnId="{276C16F9-F685-4E83-9A4D-39060D6263C0}">
      <dgm:prSet/>
      <dgm:spPr/>
      <dgm:t>
        <a:bodyPr/>
        <a:lstStyle/>
        <a:p>
          <a:endParaRPr lang="en-US"/>
        </a:p>
      </dgm:t>
    </dgm:pt>
    <dgm:pt modelId="{CA000C99-2D23-4EEF-B8BE-4F5A611D6E11}">
      <dgm:prSet/>
      <dgm:spPr/>
      <dgm:t>
        <a:bodyPr/>
        <a:lstStyle/>
        <a:p>
          <a:pPr algn="ctr" rtl="0"/>
          <a:r>
            <a:rPr lang="sr-Cyrl-RS" b="1" dirty="0" smtClean="0"/>
            <a:t>ПОЉОПРИВРЕДНА ОПРЕМА, МАШИНЕ И МЕХАНИЗАЦИЈА (СВИ СЕКТОРИ)</a:t>
          </a:r>
          <a:endParaRPr lang="en-US" b="1" dirty="0"/>
        </a:p>
      </dgm:t>
    </dgm:pt>
    <dgm:pt modelId="{74EA9440-9E2D-44C0-B99E-81AE0E29C918}" type="parTrans" cxnId="{7137FDB4-0660-44A2-9044-05D02E5AD093}">
      <dgm:prSet/>
      <dgm:spPr/>
      <dgm:t>
        <a:bodyPr/>
        <a:lstStyle/>
        <a:p>
          <a:endParaRPr lang="en-US"/>
        </a:p>
      </dgm:t>
    </dgm:pt>
    <dgm:pt modelId="{01D090DA-5173-4841-9702-0DC1965CA761}" type="sibTrans" cxnId="{7137FDB4-0660-44A2-9044-05D02E5AD093}">
      <dgm:prSet/>
      <dgm:spPr/>
      <dgm:t>
        <a:bodyPr/>
        <a:lstStyle/>
        <a:p>
          <a:endParaRPr lang="en-US"/>
        </a:p>
      </dgm:t>
    </dgm:pt>
    <dgm:pt modelId="{33120378-0BFD-4ECF-B389-BD40F23641C3}">
      <dgm:prSet/>
      <dgm:spPr/>
      <dgm:t>
        <a:bodyPr/>
        <a:lstStyle/>
        <a:p>
          <a:pPr algn="ctr" rtl="0"/>
          <a:r>
            <a:rPr lang="sr-Cyrl-RS" b="1" dirty="0" smtClean="0"/>
            <a:t>ТРАКТОРИ ДО 100 </a:t>
          </a:r>
          <a:r>
            <a:rPr lang="sr-Latn-RS" b="1" dirty="0" smtClean="0"/>
            <a:t>KW</a:t>
          </a:r>
          <a:endParaRPr lang="en-US" b="1" dirty="0"/>
        </a:p>
      </dgm:t>
    </dgm:pt>
    <dgm:pt modelId="{200F40F9-64DB-4191-90C0-7A7FEC0C75FC}" type="parTrans" cxnId="{C5044DB5-1721-4D58-813F-09A66C07ABCE}">
      <dgm:prSet/>
      <dgm:spPr/>
      <dgm:t>
        <a:bodyPr/>
        <a:lstStyle/>
        <a:p>
          <a:endParaRPr lang="en-US"/>
        </a:p>
      </dgm:t>
    </dgm:pt>
    <dgm:pt modelId="{BF972966-B6F1-41C3-B62D-EF71A9DE4041}" type="sibTrans" cxnId="{C5044DB5-1721-4D58-813F-09A66C07ABCE}">
      <dgm:prSet/>
      <dgm:spPr/>
      <dgm:t>
        <a:bodyPr/>
        <a:lstStyle/>
        <a:p>
          <a:endParaRPr lang="en-US"/>
        </a:p>
      </dgm:t>
    </dgm:pt>
    <dgm:pt modelId="{CE2803F0-54C5-4419-82AB-B1AE6937070D}">
      <dgm:prSet/>
      <dgm:spPr/>
      <dgm:t>
        <a:bodyPr/>
        <a:lstStyle/>
        <a:p>
          <a:pPr algn="ctr" rtl="0"/>
          <a:r>
            <a:rPr lang="sr-Cyrl-RS" b="1" dirty="0" smtClean="0"/>
            <a:t>СИСТЕМИ ЗА НАВОДЊАВАЊЕ, СИСТЕМИ ПРОТИВГРАДНЕ ЗАШТИТЕ</a:t>
          </a:r>
          <a:endParaRPr lang="en-US" b="1" dirty="0"/>
        </a:p>
      </dgm:t>
    </dgm:pt>
    <dgm:pt modelId="{3B3AB9DF-E9A8-44D0-B9BD-1CE0E74E26B0}" type="parTrans" cxnId="{45768C35-4808-4F31-ADF8-AE5F2D8E4448}">
      <dgm:prSet/>
      <dgm:spPr/>
      <dgm:t>
        <a:bodyPr/>
        <a:lstStyle/>
        <a:p>
          <a:endParaRPr lang="en-US"/>
        </a:p>
      </dgm:t>
    </dgm:pt>
    <dgm:pt modelId="{6C8B9C86-7B79-4E8A-9E0A-19793999B686}" type="sibTrans" cxnId="{45768C35-4808-4F31-ADF8-AE5F2D8E4448}">
      <dgm:prSet/>
      <dgm:spPr/>
      <dgm:t>
        <a:bodyPr/>
        <a:lstStyle/>
        <a:p>
          <a:endParaRPr lang="en-US"/>
        </a:p>
      </dgm:t>
    </dgm:pt>
    <dgm:pt modelId="{3254CB1B-7F4C-4999-91D1-2562FD490254}">
      <dgm:prSet/>
      <dgm:spPr/>
      <dgm:t>
        <a:bodyPr/>
        <a:lstStyle/>
        <a:p>
          <a:pPr algn="ctr" rtl="0"/>
          <a:r>
            <a:rPr lang="sr-Cyrl-RS" b="1" dirty="0" smtClean="0"/>
            <a:t>ПОСТРОЈЕЊА ЗА ПРОИЗВОДЊУ ЕНЕРГИЈЕ ИЗ ОБНОВЉИВИХ ИЗВОРА</a:t>
          </a:r>
          <a:endParaRPr lang="en-US" b="1" dirty="0"/>
        </a:p>
      </dgm:t>
    </dgm:pt>
    <dgm:pt modelId="{321FD7F7-7F51-4461-9F14-AA510E52366E}" type="parTrans" cxnId="{48C96211-0CBA-46E2-AB86-BFB4A9B74B4B}">
      <dgm:prSet/>
      <dgm:spPr/>
      <dgm:t>
        <a:bodyPr/>
        <a:lstStyle/>
        <a:p>
          <a:endParaRPr lang="en-US"/>
        </a:p>
      </dgm:t>
    </dgm:pt>
    <dgm:pt modelId="{5F300F13-99D8-46E2-BB9B-DE6263060C0E}" type="sibTrans" cxnId="{48C96211-0CBA-46E2-AB86-BFB4A9B74B4B}">
      <dgm:prSet/>
      <dgm:spPr/>
      <dgm:t>
        <a:bodyPr/>
        <a:lstStyle/>
        <a:p>
          <a:endParaRPr lang="en-US"/>
        </a:p>
      </dgm:t>
    </dgm:pt>
    <dgm:pt modelId="{FE45EEA0-127B-45F1-87F3-02D6575FADF0}" type="pres">
      <dgm:prSet presAssocID="{88EA181D-D249-4FE2-990A-72B9E113DC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BAB77-D28B-4870-A970-227C978BBA2C}" type="pres">
      <dgm:prSet presAssocID="{FA618BAD-BFA9-4635-8285-952C0B1B1BF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BB9C0-5178-4EC4-911C-5330949E58D1}" type="pres">
      <dgm:prSet presAssocID="{DCE86F7D-7DCC-4408-B6A6-2ECEF4E27799}" presName="spacer" presStyleCnt="0"/>
      <dgm:spPr/>
    </dgm:pt>
    <dgm:pt modelId="{1BF30FBB-747D-44E3-83E3-EBFD9839C2CA}" type="pres">
      <dgm:prSet presAssocID="{87425A08-10D3-446B-B1B6-0E2983C5657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9054-FAD1-46E7-8542-D57634180A0F}" type="pres">
      <dgm:prSet presAssocID="{26718123-6DB0-4158-B6B5-DFCFAE97D3F2}" presName="spacer" presStyleCnt="0"/>
      <dgm:spPr/>
    </dgm:pt>
    <dgm:pt modelId="{0965CBC9-C21B-4A81-AB91-61692A1BFDDB}" type="pres">
      <dgm:prSet presAssocID="{CA000C99-2D23-4EEF-B8BE-4F5A611D6E1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76915-20A4-43AE-B4D0-875C885BABD1}" type="pres">
      <dgm:prSet presAssocID="{01D090DA-5173-4841-9702-0DC1965CA761}" presName="spacer" presStyleCnt="0"/>
      <dgm:spPr/>
    </dgm:pt>
    <dgm:pt modelId="{9A1754B6-02FC-43E6-95FA-C9CFA23855F8}" type="pres">
      <dgm:prSet presAssocID="{CE2803F0-54C5-4419-82AB-B1AE6937070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1D76-310B-42E5-A0B6-7516A2EB10B9}" type="pres">
      <dgm:prSet presAssocID="{6C8B9C86-7B79-4E8A-9E0A-19793999B686}" presName="spacer" presStyleCnt="0"/>
      <dgm:spPr/>
    </dgm:pt>
    <dgm:pt modelId="{412CE3BD-D2CB-4FF8-AAA0-3EF4560D4EEC}" type="pres">
      <dgm:prSet presAssocID="{3254CB1B-7F4C-4999-91D1-2562FD49025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373A8-A5E1-4B50-BC14-21625505890B}" type="pres">
      <dgm:prSet presAssocID="{5F300F13-99D8-46E2-BB9B-DE6263060C0E}" presName="spacer" presStyleCnt="0"/>
      <dgm:spPr/>
    </dgm:pt>
    <dgm:pt modelId="{E765DC23-7E80-467F-B00E-114292D06557}" type="pres">
      <dgm:prSet presAssocID="{33120378-0BFD-4ECF-B389-BD40F23641C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6F3D9F-A779-465E-A764-5ACB9931F7A0}" srcId="{88EA181D-D249-4FE2-990A-72B9E113DC67}" destId="{FA618BAD-BFA9-4635-8285-952C0B1B1BF0}" srcOrd="0" destOrd="0" parTransId="{525FEA45-1242-4E12-8093-459BA925165A}" sibTransId="{DCE86F7D-7DCC-4408-B6A6-2ECEF4E27799}"/>
    <dgm:cxn modelId="{48C96211-0CBA-46E2-AB86-BFB4A9B74B4B}" srcId="{88EA181D-D249-4FE2-990A-72B9E113DC67}" destId="{3254CB1B-7F4C-4999-91D1-2562FD490254}" srcOrd="4" destOrd="0" parTransId="{321FD7F7-7F51-4461-9F14-AA510E52366E}" sibTransId="{5F300F13-99D8-46E2-BB9B-DE6263060C0E}"/>
    <dgm:cxn modelId="{2F519086-4282-45DF-9D43-1F7248A430B6}" type="presOf" srcId="{87425A08-10D3-446B-B1B6-0E2983C5657C}" destId="{1BF30FBB-747D-44E3-83E3-EBFD9839C2CA}" srcOrd="0" destOrd="0" presId="urn:microsoft.com/office/officeart/2005/8/layout/vList2"/>
    <dgm:cxn modelId="{C5044DB5-1721-4D58-813F-09A66C07ABCE}" srcId="{88EA181D-D249-4FE2-990A-72B9E113DC67}" destId="{33120378-0BFD-4ECF-B389-BD40F23641C3}" srcOrd="5" destOrd="0" parTransId="{200F40F9-64DB-4191-90C0-7A7FEC0C75FC}" sibTransId="{BF972966-B6F1-41C3-B62D-EF71A9DE4041}"/>
    <dgm:cxn modelId="{945D7C00-0811-428C-B1F1-E127BF69101D}" type="presOf" srcId="{3254CB1B-7F4C-4999-91D1-2562FD490254}" destId="{412CE3BD-D2CB-4FF8-AAA0-3EF4560D4EEC}" srcOrd="0" destOrd="0" presId="urn:microsoft.com/office/officeart/2005/8/layout/vList2"/>
    <dgm:cxn modelId="{8587C0C0-FAA2-4E3C-A037-BC7C59FE230F}" type="presOf" srcId="{CE2803F0-54C5-4419-82AB-B1AE6937070D}" destId="{9A1754B6-02FC-43E6-95FA-C9CFA23855F8}" srcOrd="0" destOrd="0" presId="urn:microsoft.com/office/officeart/2005/8/layout/vList2"/>
    <dgm:cxn modelId="{A0862F7F-3541-494F-96B6-CABE233E3CA2}" type="presOf" srcId="{CA000C99-2D23-4EEF-B8BE-4F5A611D6E11}" destId="{0965CBC9-C21B-4A81-AB91-61692A1BFDDB}" srcOrd="0" destOrd="0" presId="urn:microsoft.com/office/officeart/2005/8/layout/vList2"/>
    <dgm:cxn modelId="{7137FDB4-0660-44A2-9044-05D02E5AD093}" srcId="{88EA181D-D249-4FE2-990A-72B9E113DC67}" destId="{CA000C99-2D23-4EEF-B8BE-4F5A611D6E11}" srcOrd="2" destOrd="0" parTransId="{74EA9440-9E2D-44C0-B99E-81AE0E29C918}" sibTransId="{01D090DA-5173-4841-9702-0DC1965CA761}"/>
    <dgm:cxn modelId="{276C16F9-F685-4E83-9A4D-39060D6263C0}" srcId="{88EA181D-D249-4FE2-990A-72B9E113DC67}" destId="{87425A08-10D3-446B-B1B6-0E2983C5657C}" srcOrd="1" destOrd="0" parTransId="{75418D61-425F-43C8-8E20-A37BF1B8AAB1}" sibTransId="{26718123-6DB0-4158-B6B5-DFCFAE97D3F2}"/>
    <dgm:cxn modelId="{A613D090-CFD5-4138-A91A-B1975E3EDF80}" type="presOf" srcId="{88EA181D-D249-4FE2-990A-72B9E113DC67}" destId="{FE45EEA0-127B-45F1-87F3-02D6575FADF0}" srcOrd="0" destOrd="0" presId="urn:microsoft.com/office/officeart/2005/8/layout/vList2"/>
    <dgm:cxn modelId="{9915D358-03CB-422F-B5AA-2997DEF2DAE3}" type="presOf" srcId="{33120378-0BFD-4ECF-B389-BD40F23641C3}" destId="{E765DC23-7E80-467F-B00E-114292D06557}" srcOrd="0" destOrd="0" presId="urn:microsoft.com/office/officeart/2005/8/layout/vList2"/>
    <dgm:cxn modelId="{45768C35-4808-4F31-ADF8-AE5F2D8E4448}" srcId="{88EA181D-D249-4FE2-990A-72B9E113DC67}" destId="{CE2803F0-54C5-4419-82AB-B1AE6937070D}" srcOrd="3" destOrd="0" parTransId="{3B3AB9DF-E9A8-44D0-B9BD-1CE0E74E26B0}" sibTransId="{6C8B9C86-7B79-4E8A-9E0A-19793999B686}"/>
    <dgm:cxn modelId="{0DB9E320-F58A-4459-AD13-875D6FA3531A}" type="presOf" srcId="{FA618BAD-BFA9-4635-8285-952C0B1B1BF0}" destId="{CB9BAB77-D28B-4870-A970-227C978BBA2C}" srcOrd="0" destOrd="0" presId="urn:microsoft.com/office/officeart/2005/8/layout/vList2"/>
    <dgm:cxn modelId="{362AAF49-E84D-411E-B017-4F42688DBFF8}" type="presParOf" srcId="{FE45EEA0-127B-45F1-87F3-02D6575FADF0}" destId="{CB9BAB77-D28B-4870-A970-227C978BBA2C}" srcOrd="0" destOrd="0" presId="urn:microsoft.com/office/officeart/2005/8/layout/vList2"/>
    <dgm:cxn modelId="{209D3250-2311-497A-BE43-0D2D3CB807AA}" type="presParOf" srcId="{FE45EEA0-127B-45F1-87F3-02D6575FADF0}" destId="{F3ABB9C0-5178-4EC4-911C-5330949E58D1}" srcOrd="1" destOrd="0" presId="urn:microsoft.com/office/officeart/2005/8/layout/vList2"/>
    <dgm:cxn modelId="{1EAA368B-5696-410E-B1F4-9CE73E927F84}" type="presParOf" srcId="{FE45EEA0-127B-45F1-87F3-02D6575FADF0}" destId="{1BF30FBB-747D-44E3-83E3-EBFD9839C2CA}" srcOrd="2" destOrd="0" presId="urn:microsoft.com/office/officeart/2005/8/layout/vList2"/>
    <dgm:cxn modelId="{AA62BD15-1CF8-4EC1-BF67-AE569F3F9C7E}" type="presParOf" srcId="{FE45EEA0-127B-45F1-87F3-02D6575FADF0}" destId="{2D099054-FAD1-46E7-8542-D57634180A0F}" srcOrd="3" destOrd="0" presId="urn:microsoft.com/office/officeart/2005/8/layout/vList2"/>
    <dgm:cxn modelId="{06954C48-43DF-495A-80CD-2A84B49F8E33}" type="presParOf" srcId="{FE45EEA0-127B-45F1-87F3-02D6575FADF0}" destId="{0965CBC9-C21B-4A81-AB91-61692A1BFDDB}" srcOrd="4" destOrd="0" presId="urn:microsoft.com/office/officeart/2005/8/layout/vList2"/>
    <dgm:cxn modelId="{29EAC777-DC9C-4A8B-8896-43100760F7BB}" type="presParOf" srcId="{FE45EEA0-127B-45F1-87F3-02D6575FADF0}" destId="{F1776915-20A4-43AE-B4D0-875C885BABD1}" srcOrd="5" destOrd="0" presId="urn:microsoft.com/office/officeart/2005/8/layout/vList2"/>
    <dgm:cxn modelId="{A63662EB-DAFF-4FF6-B7E7-A6C47C153267}" type="presParOf" srcId="{FE45EEA0-127B-45F1-87F3-02D6575FADF0}" destId="{9A1754B6-02FC-43E6-95FA-C9CFA23855F8}" srcOrd="6" destOrd="0" presId="urn:microsoft.com/office/officeart/2005/8/layout/vList2"/>
    <dgm:cxn modelId="{205E8F8C-AC95-4157-96A4-86CB227C9BD6}" type="presParOf" srcId="{FE45EEA0-127B-45F1-87F3-02D6575FADF0}" destId="{90471D76-310B-42E5-A0B6-7516A2EB10B9}" srcOrd="7" destOrd="0" presId="urn:microsoft.com/office/officeart/2005/8/layout/vList2"/>
    <dgm:cxn modelId="{777D26DE-A265-40ED-A7C2-686C32FC41E8}" type="presParOf" srcId="{FE45EEA0-127B-45F1-87F3-02D6575FADF0}" destId="{412CE3BD-D2CB-4FF8-AAA0-3EF4560D4EEC}" srcOrd="8" destOrd="0" presId="urn:microsoft.com/office/officeart/2005/8/layout/vList2"/>
    <dgm:cxn modelId="{6D284D34-498F-4D4C-8F7F-9B5FC389E2B7}" type="presParOf" srcId="{FE45EEA0-127B-45F1-87F3-02D6575FADF0}" destId="{A66373A8-A5E1-4B50-BC14-21625505890B}" srcOrd="9" destOrd="0" presId="urn:microsoft.com/office/officeart/2005/8/layout/vList2"/>
    <dgm:cxn modelId="{7257C1E1-15EA-4A49-A527-4AC4FF739C2F}" type="presParOf" srcId="{FE45EEA0-127B-45F1-87F3-02D6575FADF0}" destId="{E765DC23-7E80-467F-B00E-114292D0655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7F8F40-77C3-44BF-987F-B006ABBBC9F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DDF5B3A-8A6D-425B-BE72-11A3BDB5D417}">
      <dgm:prSet/>
      <dgm:spPr/>
      <dgm:t>
        <a:bodyPr/>
        <a:lstStyle/>
        <a:p>
          <a:pPr algn="ctr" rtl="0"/>
          <a:r>
            <a:rPr lang="ru-RU" b="1" dirty="0" smtClean="0"/>
            <a:t>Мера 3- Инвестиције у физичку имовину у вези са прерадом и маркетингом пољопривредних производа и производа рибарства</a:t>
          </a:r>
          <a:endParaRPr lang="en-US" dirty="0"/>
        </a:p>
      </dgm:t>
    </dgm:pt>
    <dgm:pt modelId="{117A8050-CCEB-44B1-A967-86EA57A4EA6B}" type="parTrans" cxnId="{67EE6B6C-347C-486F-B334-5AEDAACC5255}">
      <dgm:prSet/>
      <dgm:spPr/>
      <dgm:t>
        <a:bodyPr/>
        <a:lstStyle/>
        <a:p>
          <a:pPr algn="ctr"/>
          <a:endParaRPr lang="en-US"/>
        </a:p>
      </dgm:t>
    </dgm:pt>
    <dgm:pt modelId="{0C456E17-7618-4820-89DF-67EBBEA75C3F}" type="sibTrans" cxnId="{67EE6B6C-347C-486F-B334-5AEDAACC5255}">
      <dgm:prSet/>
      <dgm:spPr/>
      <dgm:t>
        <a:bodyPr/>
        <a:lstStyle/>
        <a:p>
          <a:pPr algn="ctr"/>
          <a:endParaRPr lang="en-US"/>
        </a:p>
      </dgm:t>
    </dgm:pt>
    <dgm:pt modelId="{3718C836-A6A1-446C-A0AC-379A593244DE}">
      <dgm:prSet/>
      <dgm:spPr/>
      <dgm:t>
        <a:bodyPr/>
        <a:lstStyle/>
        <a:p>
          <a:pPr algn="ctr" rtl="0"/>
          <a:r>
            <a:rPr lang="sr-Cyrl-RS" b="1" dirty="0" smtClean="0"/>
            <a:t>СЕКТОРИ</a:t>
          </a:r>
          <a:r>
            <a:rPr lang="sr-Cyrl-RS" dirty="0" smtClean="0"/>
            <a:t>:</a:t>
          </a:r>
        </a:p>
        <a:p>
          <a:pPr algn="ctr" rtl="0"/>
          <a:r>
            <a:rPr lang="sr-Cyrl-RS" dirty="0" smtClean="0">
              <a:solidFill>
                <a:srgbClr val="FF0000"/>
              </a:solidFill>
            </a:rPr>
            <a:t>Млеко, месо, воће, поврће</a:t>
          </a:r>
          <a:endParaRPr lang="en-US" dirty="0">
            <a:solidFill>
              <a:srgbClr val="FF0000"/>
            </a:solidFill>
          </a:endParaRPr>
        </a:p>
      </dgm:t>
    </dgm:pt>
    <dgm:pt modelId="{37157153-5916-4AAF-B8B7-9037B0618D3C}" type="parTrans" cxnId="{E792AE69-680C-465D-BCA6-57D8D42273CC}">
      <dgm:prSet/>
      <dgm:spPr/>
      <dgm:t>
        <a:bodyPr/>
        <a:lstStyle/>
        <a:p>
          <a:endParaRPr lang="en-US"/>
        </a:p>
      </dgm:t>
    </dgm:pt>
    <dgm:pt modelId="{E6388D1E-6F52-461C-99B1-FA48F7B15BD8}" type="sibTrans" cxnId="{E792AE69-680C-465D-BCA6-57D8D42273CC}">
      <dgm:prSet/>
      <dgm:spPr/>
      <dgm:t>
        <a:bodyPr/>
        <a:lstStyle/>
        <a:p>
          <a:endParaRPr lang="en-US"/>
        </a:p>
      </dgm:t>
    </dgm:pt>
    <dgm:pt modelId="{A5A9C214-9109-476E-BA6B-1B4272BD26BD}">
      <dgm:prSet/>
      <dgm:spPr>
        <a:solidFill>
          <a:schemeClr val="bg1"/>
        </a:solidFill>
      </dgm:spPr>
      <dgm:t>
        <a:bodyPr/>
        <a:lstStyle/>
        <a:p>
          <a:pPr algn="ctr" rtl="0"/>
          <a:r>
            <a:rPr lang="sr-Cyrl-RS" dirty="0" smtClean="0"/>
            <a:t>Прихватљиви корисници:</a:t>
          </a:r>
        </a:p>
        <a:p>
          <a:pPr algn="ctr" rtl="0"/>
          <a:r>
            <a:rPr lang="sr-Cyrl-RS" dirty="0" smtClean="0">
              <a:solidFill>
                <a:srgbClr val="FF0000"/>
              </a:solidFill>
            </a:rPr>
            <a:t>Предузетник, привредно друштво, земљорадничка задруга</a:t>
          </a:r>
          <a:endParaRPr lang="en-US" dirty="0">
            <a:solidFill>
              <a:srgbClr val="FF0000"/>
            </a:solidFill>
          </a:endParaRPr>
        </a:p>
      </dgm:t>
    </dgm:pt>
    <dgm:pt modelId="{B042A320-210B-4535-A463-312A62043CAF}" type="parTrans" cxnId="{F13DCA14-7384-4048-8A7F-257B4779DAFB}">
      <dgm:prSet/>
      <dgm:spPr/>
      <dgm:t>
        <a:bodyPr/>
        <a:lstStyle/>
        <a:p>
          <a:endParaRPr lang="en-US"/>
        </a:p>
      </dgm:t>
    </dgm:pt>
    <dgm:pt modelId="{43D1CEF3-694F-4D04-8249-1468B4434514}" type="sibTrans" cxnId="{F13DCA14-7384-4048-8A7F-257B4779DAFB}">
      <dgm:prSet/>
      <dgm:spPr/>
      <dgm:t>
        <a:bodyPr/>
        <a:lstStyle/>
        <a:p>
          <a:endParaRPr lang="en-US"/>
        </a:p>
      </dgm:t>
    </dgm:pt>
    <dgm:pt modelId="{50D64E13-D0F3-4C12-A24F-0EA180496F7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sr-Cyrl-RS" dirty="0" smtClean="0"/>
            <a:t>Минимални и максимални износ подршке за сектор: </a:t>
          </a:r>
        </a:p>
        <a:p>
          <a:pPr algn="ctr" rtl="0"/>
          <a:r>
            <a:rPr lang="sr-Cyrl-RS" dirty="0" smtClean="0">
              <a:solidFill>
                <a:srgbClr val="FF0000"/>
              </a:solidFill>
            </a:rPr>
            <a:t>Млеко: од 10.000 до 2.000.000 (еур)</a:t>
          </a:r>
          <a:endParaRPr lang="en-US" dirty="0">
            <a:solidFill>
              <a:srgbClr val="FF0000"/>
            </a:solidFill>
          </a:endParaRPr>
        </a:p>
      </dgm:t>
    </dgm:pt>
    <dgm:pt modelId="{E1EF5800-F2DC-4DA1-BB17-7C42AE84263B}" type="parTrans" cxnId="{0C15E22A-4723-4E88-8C2C-001F005A4BBB}">
      <dgm:prSet/>
      <dgm:spPr/>
      <dgm:t>
        <a:bodyPr/>
        <a:lstStyle/>
        <a:p>
          <a:endParaRPr lang="en-US"/>
        </a:p>
      </dgm:t>
    </dgm:pt>
    <dgm:pt modelId="{6E961283-8FB0-4A01-ADA8-354FABD961F3}" type="sibTrans" cxnId="{0C15E22A-4723-4E88-8C2C-001F005A4BBB}">
      <dgm:prSet/>
      <dgm:spPr/>
      <dgm:t>
        <a:bodyPr/>
        <a:lstStyle/>
        <a:p>
          <a:endParaRPr lang="en-US"/>
        </a:p>
      </dgm:t>
    </dgm:pt>
    <dgm:pt modelId="{CE8C85C4-59C0-4368-9062-6C6C56D3A70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sr-Cyrl-RS" dirty="0" smtClean="0"/>
            <a:t>Минимални и максимални износ подршке за секторе: </a:t>
          </a:r>
          <a:r>
            <a:rPr lang="sr-Cyrl-RS" dirty="0" smtClean="0">
              <a:solidFill>
                <a:srgbClr val="FF0000"/>
              </a:solidFill>
            </a:rPr>
            <a:t>Меса, воћа и поврћа: од 10.000 до 1.000.000 (еур)</a:t>
          </a:r>
          <a:endParaRPr lang="en-US" dirty="0">
            <a:solidFill>
              <a:srgbClr val="FF0000"/>
            </a:solidFill>
          </a:endParaRPr>
        </a:p>
      </dgm:t>
    </dgm:pt>
    <dgm:pt modelId="{9BF2631F-5F87-41F1-85A7-E2CE34F8D898}" type="parTrans" cxnId="{5B651802-9174-4CB3-AF74-7A0BCFA16860}">
      <dgm:prSet/>
      <dgm:spPr/>
      <dgm:t>
        <a:bodyPr/>
        <a:lstStyle/>
        <a:p>
          <a:endParaRPr lang="en-US"/>
        </a:p>
      </dgm:t>
    </dgm:pt>
    <dgm:pt modelId="{1ABD15C6-6C20-4BB6-9AA8-871086872F6C}" type="sibTrans" cxnId="{5B651802-9174-4CB3-AF74-7A0BCFA16860}">
      <dgm:prSet/>
      <dgm:spPr/>
      <dgm:t>
        <a:bodyPr/>
        <a:lstStyle/>
        <a:p>
          <a:endParaRPr lang="en-US"/>
        </a:p>
      </dgm:t>
    </dgm:pt>
    <dgm:pt modelId="{1A49C891-C7C5-48F2-AF77-D25E0CBB368F}" type="pres">
      <dgm:prSet presAssocID="{777F8F40-77C3-44BF-987F-B006ABBBC9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57E75-6E1F-4312-82ED-859FA4682685}" type="pres">
      <dgm:prSet presAssocID="{FDDF5B3A-8A6D-425B-BE72-11A3BDB5D41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27BF4-8F43-4212-ABC3-A3A18735C41B}" type="pres">
      <dgm:prSet presAssocID="{0C456E17-7618-4820-89DF-67EBBEA75C3F}" presName="spacer" presStyleCnt="0"/>
      <dgm:spPr/>
    </dgm:pt>
    <dgm:pt modelId="{F3957D0D-A84D-4475-91F3-C217CEC4AD22}" type="pres">
      <dgm:prSet presAssocID="{3718C836-A6A1-446C-A0AC-379A593244D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AB8F-A521-494C-8944-F2AF5747169C}" type="pres">
      <dgm:prSet presAssocID="{E6388D1E-6F52-461C-99B1-FA48F7B15BD8}" presName="spacer" presStyleCnt="0"/>
      <dgm:spPr/>
    </dgm:pt>
    <dgm:pt modelId="{9E2EA800-FD63-4FE6-B581-5C7CC698022E}" type="pres">
      <dgm:prSet presAssocID="{A5A9C214-9109-476E-BA6B-1B4272BD26B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F2ABD-4F89-4492-AB38-570098478CDA}" type="pres">
      <dgm:prSet presAssocID="{43D1CEF3-694F-4D04-8249-1468B4434514}" presName="spacer" presStyleCnt="0"/>
      <dgm:spPr/>
    </dgm:pt>
    <dgm:pt modelId="{3A1F4530-904A-4107-AD21-09FCC8B974D4}" type="pres">
      <dgm:prSet presAssocID="{50D64E13-D0F3-4C12-A24F-0EA180496F72}" presName="parentText" presStyleLbl="node1" presStyleIdx="3" presStyleCnt="5" custScaleX="796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A9C1B-8A13-4BF7-92E3-0E18345452D4}" type="pres">
      <dgm:prSet presAssocID="{6E961283-8FB0-4A01-ADA8-354FABD961F3}" presName="spacer" presStyleCnt="0"/>
      <dgm:spPr/>
    </dgm:pt>
    <dgm:pt modelId="{41A688ED-44E8-4682-A8DA-D4E43D3CB26B}" type="pres">
      <dgm:prSet presAssocID="{CE8C85C4-59C0-4368-9062-6C6C56D3A704}" presName="parentText" presStyleLbl="node1" presStyleIdx="4" presStyleCnt="5" custScaleX="804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2241CD-859A-4D88-BD70-567782AB87D9}" type="presOf" srcId="{3718C836-A6A1-446C-A0AC-379A593244DE}" destId="{F3957D0D-A84D-4475-91F3-C217CEC4AD22}" srcOrd="0" destOrd="0" presId="urn:microsoft.com/office/officeart/2005/8/layout/vList2"/>
    <dgm:cxn modelId="{0C15E22A-4723-4E88-8C2C-001F005A4BBB}" srcId="{777F8F40-77C3-44BF-987F-B006ABBBC9F5}" destId="{50D64E13-D0F3-4C12-A24F-0EA180496F72}" srcOrd="3" destOrd="0" parTransId="{E1EF5800-F2DC-4DA1-BB17-7C42AE84263B}" sibTransId="{6E961283-8FB0-4A01-ADA8-354FABD961F3}"/>
    <dgm:cxn modelId="{C7388209-7707-40CF-A409-12264229FAC5}" type="presOf" srcId="{777F8F40-77C3-44BF-987F-B006ABBBC9F5}" destId="{1A49C891-C7C5-48F2-AF77-D25E0CBB368F}" srcOrd="0" destOrd="0" presId="urn:microsoft.com/office/officeart/2005/8/layout/vList2"/>
    <dgm:cxn modelId="{5B651802-9174-4CB3-AF74-7A0BCFA16860}" srcId="{777F8F40-77C3-44BF-987F-B006ABBBC9F5}" destId="{CE8C85C4-59C0-4368-9062-6C6C56D3A704}" srcOrd="4" destOrd="0" parTransId="{9BF2631F-5F87-41F1-85A7-E2CE34F8D898}" sibTransId="{1ABD15C6-6C20-4BB6-9AA8-871086872F6C}"/>
    <dgm:cxn modelId="{67EE6B6C-347C-486F-B334-5AEDAACC5255}" srcId="{777F8F40-77C3-44BF-987F-B006ABBBC9F5}" destId="{FDDF5B3A-8A6D-425B-BE72-11A3BDB5D417}" srcOrd="0" destOrd="0" parTransId="{117A8050-CCEB-44B1-A967-86EA57A4EA6B}" sibTransId="{0C456E17-7618-4820-89DF-67EBBEA75C3F}"/>
    <dgm:cxn modelId="{090866E5-F98B-4CC0-A8C5-FF7FCBA8E170}" type="presOf" srcId="{FDDF5B3A-8A6D-425B-BE72-11A3BDB5D417}" destId="{45A57E75-6E1F-4312-82ED-859FA4682685}" srcOrd="0" destOrd="0" presId="urn:microsoft.com/office/officeart/2005/8/layout/vList2"/>
    <dgm:cxn modelId="{B26BECA8-FCB7-4CC2-BC76-4B3C29BBF16B}" type="presOf" srcId="{CE8C85C4-59C0-4368-9062-6C6C56D3A704}" destId="{41A688ED-44E8-4682-A8DA-D4E43D3CB26B}" srcOrd="0" destOrd="0" presId="urn:microsoft.com/office/officeart/2005/8/layout/vList2"/>
    <dgm:cxn modelId="{607C87EB-25DF-4E86-923D-35DEB1343280}" type="presOf" srcId="{50D64E13-D0F3-4C12-A24F-0EA180496F72}" destId="{3A1F4530-904A-4107-AD21-09FCC8B974D4}" srcOrd="0" destOrd="0" presId="urn:microsoft.com/office/officeart/2005/8/layout/vList2"/>
    <dgm:cxn modelId="{F13DCA14-7384-4048-8A7F-257B4779DAFB}" srcId="{777F8F40-77C3-44BF-987F-B006ABBBC9F5}" destId="{A5A9C214-9109-476E-BA6B-1B4272BD26BD}" srcOrd="2" destOrd="0" parTransId="{B042A320-210B-4535-A463-312A62043CAF}" sibTransId="{43D1CEF3-694F-4D04-8249-1468B4434514}"/>
    <dgm:cxn modelId="{E792AE69-680C-465D-BCA6-57D8D42273CC}" srcId="{777F8F40-77C3-44BF-987F-B006ABBBC9F5}" destId="{3718C836-A6A1-446C-A0AC-379A593244DE}" srcOrd="1" destOrd="0" parTransId="{37157153-5916-4AAF-B8B7-9037B0618D3C}" sibTransId="{E6388D1E-6F52-461C-99B1-FA48F7B15BD8}"/>
    <dgm:cxn modelId="{917135A8-0F85-470E-AF6A-50B3E43DC901}" type="presOf" srcId="{A5A9C214-9109-476E-BA6B-1B4272BD26BD}" destId="{9E2EA800-FD63-4FE6-B581-5C7CC698022E}" srcOrd="0" destOrd="0" presId="urn:microsoft.com/office/officeart/2005/8/layout/vList2"/>
    <dgm:cxn modelId="{11C8CBEC-6041-4AF1-8A78-BEDA4692BC21}" type="presParOf" srcId="{1A49C891-C7C5-48F2-AF77-D25E0CBB368F}" destId="{45A57E75-6E1F-4312-82ED-859FA4682685}" srcOrd="0" destOrd="0" presId="urn:microsoft.com/office/officeart/2005/8/layout/vList2"/>
    <dgm:cxn modelId="{399B569A-F06F-410E-8C2B-83FB4337D0AC}" type="presParOf" srcId="{1A49C891-C7C5-48F2-AF77-D25E0CBB368F}" destId="{C1027BF4-8F43-4212-ABC3-A3A18735C41B}" srcOrd="1" destOrd="0" presId="urn:microsoft.com/office/officeart/2005/8/layout/vList2"/>
    <dgm:cxn modelId="{127C81BC-D61B-4371-9FDD-8009FA557B94}" type="presParOf" srcId="{1A49C891-C7C5-48F2-AF77-D25E0CBB368F}" destId="{F3957D0D-A84D-4475-91F3-C217CEC4AD22}" srcOrd="2" destOrd="0" presId="urn:microsoft.com/office/officeart/2005/8/layout/vList2"/>
    <dgm:cxn modelId="{A3B41208-03A5-4F06-8D02-A38188A6D1BB}" type="presParOf" srcId="{1A49C891-C7C5-48F2-AF77-D25E0CBB368F}" destId="{82D6AB8F-A521-494C-8944-F2AF5747169C}" srcOrd="3" destOrd="0" presId="urn:microsoft.com/office/officeart/2005/8/layout/vList2"/>
    <dgm:cxn modelId="{251B7796-7338-4CA0-B092-1E1C254A190F}" type="presParOf" srcId="{1A49C891-C7C5-48F2-AF77-D25E0CBB368F}" destId="{9E2EA800-FD63-4FE6-B581-5C7CC698022E}" srcOrd="4" destOrd="0" presId="urn:microsoft.com/office/officeart/2005/8/layout/vList2"/>
    <dgm:cxn modelId="{EF1C95EA-BA64-490E-A6EC-3900D0827179}" type="presParOf" srcId="{1A49C891-C7C5-48F2-AF77-D25E0CBB368F}" destId="{B41F2ABD-4F89-4492-AB38-570098478CDA}" srcOrd="5" destOrd="0" presId="urn:microsoft.com/office/officeart/2005/8/layout/vList2"/>
    <dgm:cxn modelId="{6E3F2813-9886-429A-B254-CAD5EDCE4A94}" type="presParOf" srcId="{1A49C891-C7C5-48F2-AF77-D25E0CBB368F}" destId="{3A1F4530-904A-4107-AD21-09FCC8B974D4}" srcOrd="6" destOrd="0" presId="urn:microsoft.com/office/officeart/2005/8/layout/vList2"/>
    <dgm:cxn modelId="{82655C5C-F547-4DD1-A3B5-49C76A2B3475}" type="presParOf" srcId="{1A49C891-C7C5-48F2-AF77-D25E0CBB368F}" destId="{CECA9C1B-8A13-4BF7-92E3-0E18345452D4}" srcOrd="7" destOrd="0" presId="urn:microsoft.com/office/officeart/2005/8/layout/vList2"/>
    <dgm:cxn modelId="{937CB8E4-6E5A-4423-96C0-9E6674327E10}" type="presParOf" srcId="{1A49C891-C7C5-48F2-AF77-D25E0CBB368F}" destId="{41A688ED-44E8-4682-A8DA-D4E43D3CB2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FBF385-0A7B-4F4E-8DB6-54CE57B34D58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FE8CC9B-2E05-4036-89CE-6CE2FE9297D8}">
      <dgm:prSet/>
      <dgm:spPr/>
      <dgm:t>
        <a:bodyPr/>
        <a:lstStyle/>
        <a:p>
          <a:pPr algn="ctr" rtl="0"/>
          <a:r>
            <a:rPr lang="sr-Cyrl-RS" dirty="0" smtClean="0"/>
            <a:t>ИЗГРАДЊА ОБЈЕКАТА ЗА ПРЕРАДУ МЛЕКА И САБИРНИХ ЦЕНТАРА</a:t>
          </a:r>
          <a:endParaRPr lang="en-US" dirty="0"/>
        </a:p>
      </dgm:t>
    </dgm:pt>
    <dgm:pt modelId="{3DD8B92C-8ACA-4A0F-B81C-C16CA90918C5}" type="parTrans" cxnId="{12F64C5A-D855-4EBF-B51D-F431F0F5A748}">
      <dgm:prSet/>
      <dgm:spPr/>
      <dgm:t>
        <a:bodyPr/>
        <a:lstStyle/>
        <a:p>
          <a:pPr algn="ctr"/>
          <a:endParaRPr lang="en-US"/>
        </a:p>
      </dgm:t>
    </dgm:pt>
    <dgm:pt modelId="{D4BFDD71-E2D0-48DF-A637-AB68B50B6D43}" type="sibTrans" cxnId="{12F64C5A-D855-4EBF-B51D-F431F0F5A748}">
      <dgm:prSet/>
      <dgm:spPr/>
      <dgm:t>
        <a:bodyPr/>
        <a:lstStyle/>
        <a:p>
          <a:pPr algn="ctr"/>
          <a:endParaRPr lang="en-US"/>
        </a:p>
      </dgm:t>
    </dgm:pt>
    <dgm:pt modelId="{51156D58-16C3-4C29-A379-A443B9F49F4E}">
      <dgm:prSet/>
      <dgm:spPr/>
      <dgm:t>
        <a:bodyPr/>
        <a:lstStyle/>
        <a:p>
          <a:pPr algn="ctr" rtl="0"/>
          <a:r>
            <a:rPr lang="sr-Cyrl-RS" dirty="0" smtClean="0"/>
            <a:t>ИЗГРАДЊА КЛАНИЦА И ОБЈЕКАТА ЗА ПРЕРАДУ МЕСА</a:t>
          </a:r>
          <a:endParaRPr lang="en-US" dirty="0"/>
        </a:p>
      </dgm:t>
    </dgm:pt>
    <dgm:pt modelId="{2EB136EA-CDF0-4302-AE1D-4CD38526C474}" type="parTrans" cxnId="{4A19557D-6CDB-4083-8B82-93364B064B4A}">
      <dgm:prSet/>
      <dgm:spPr/>
      <dgm:t>
        <a:bodyPr/>
        <a:lstStyle/>
        <a:p>
          <a:pPr algn="ctr"/>
          <a:endParaRPr lang="en-US"/>
        </a:p>
      </dgm:t>
    </dgm:pt>
    <dgm:pt modelId="{51DF132B-F460-4AF4-A93B-71B0EE78AE80}" type="sibTrans" cxnId="{4A19557D-6CDB-4083-8B82-93364B064B4A}">
      <dgm:prSet/>
      <dgm:spPr/>
      <dgm:t>
        <a:bodyPr/>
        <a:lstStyle/>
        <a:p>
          <a:pPr algn="ctr"/>
          <a:endParaRPr lang="en-US"/>
        </a:p>
      </dgm:t>
    </dgm:pt>
    <dgm:pt modelId="{7288288B-C915-44CA-8D74-81FFCD398355}">
      <dgm:prSet/>
      <dgm:spPr/>
      <dgm:t>
        <a:bodyPr/>
        <a:lstStyle/>
        <a:p>
          <a:pPr algn="ctr" rtl="0"/>
          <a:r>
            <a:rPr lang="sr-Cyrl-RS" dirty="0" smtClean="0"/>
            <a:t>ИЗГРАДЊА ОБЈЕКАТА ЗА ТРЕТМАН ОТПАДНИХ ВОДА</a:t>
          </a:r>
          <a:endParaRPr lang="en-US" dirty="0"/>
        </a:p>
      </dgm:t>
    </dgm:pt>
    <dgm:pt modelId="{64150D64-70E4-4B5C-BE17-75F6F7BC808B}" type="parTrans" cxnId="{92C9CBE3-173A-4543-AF3B-FD2A817BD6C0}">
      <dgm:prSet/>
      <dgm:spPr/>
      <dgm:t>
        <a:bodyPr/>
        <a:lstStyle/>
        <a:p>
          <a:pPr algn="ctr"/>
          <a:endParaRPr lang="en-US"/>
        </a:p>
      </dgm:t>
    </dgm:pt>
    <dgm:pt modelId="{3EC88892-CC24-43D9-9F11-1DD2782152C6}" type="sibTrans" cxnId="{92C9CBE3-173A-4543-AF3B-FD2A817BD6C0}">
      <dgm:prSet/>
      <dgm:spPr/>
      <dgm:t>
        <a:bodyPr/>
        <a:lstStyle/>
        <a:p>
          <a:pPr algn="ctr"/>
          <a:endParaRPr lang="en-US"/>
        </a:p>
      </dgm:t>
    </dgm:pt>
    <dgm:pt modelId="{3D42D0D2-35EB-4300-A684-97A5ACB74186}">
      <dgm:prSet/>
      <dgm:spPr/>
      <dgm:t>
        <a:bodyPr/>
        <a:lstStyle/>
        <a:p>
          <a:pPr algn="ctr" rtl="0"/>
          <a:r>
            <a:rPr lang="sr-Cyrl-RS" b="0" dirty="0" smtClean="0"/>
            <a:t>ИТ</a:t>
          </a:r>
          <a:r>
            <a:rPr lang="sr-Cyrl-RS" dirty="0" smtClean="0"/>
            <a:t> СОФТВЕР И ХАРДВЕР</a:t>
          </a:r>
          <a:endParaRPr lang="en-US" dirty="0"/>
        </a:p>
      </dgm:t>
    </dgm:pt>
    <dgm:pt modelId="{0C39DCF1-37F9-4296-B5B2-ABF8A993A0C8}" type="parTrans" cxnId="{43697929-01D0-48BB-A5D8-A63D9796987E}">
      <dgm:prSet/>
      <dgm:spPr/>
      <dgm:t>
        <a:bodyPr/>
        <a:lstStyle/>
        <a:p>
          <a:pPr algn="ctr"/>
          <a:endParaRPr lang="en-US"/>
        </a:p>
      </dgm:t>
    </dgm:pt>
    <dgm:pt modelId="{A1FA939F-0765-48FC-822F-EEAD052E326B}" type="sibTrans" cxnId="{43697929-01D0-48BB-A5D8-A63D9796987E}">
      <dgm:prSet/>
      <dgm:spPr/>
      <dgm:t>
        <a:bodyPr/>
        <a:lstStyle/>
        <a:p>
          <a:pPr algn="ctr"/>
          <a:endParaRPr lang="en-US"/>
        </a:p>
      </dgm:t>
    </dgm:pt>
    <dgm:pt modelId="{CCA90994-E2EB-4365-91BD-972F478E302E}">
      <dgm:prSet/>
      <dgm:spPr/>
      <dgm:t>
        <a:bodyPr/>
        <a:lstStyle/>
        <a:p>
          <a:pPr algn="ctr" rtl="0"/>
          <a:r>
            <a:rPr lang="sr-Cyrl-RS" dirty="0" smtClean="0"/>
            <a:t>ИГРАДЊА ОБЈЕКАТА ЗА СКЛАДИШТЕЊЕ, СОРТИРАЊЕ И ПРЕРАДУ ВОЋА И ПОВРЋА, СА ПРАТЕЋОМ ОПРЕМОМ</a:t>
          </a:r>
          <a:endParaRPr lang="en-US" dirty="0"/>
        </a:p>
      </dgm:t>
    </dgm:pt>
    <dgm:pt modelId="{50D4FB0B-19C0-4263-9D82-858B47138E68}" type="parTrans" cxnId="{B274FE98-9CBE-497C-A9DD-6D6367E346D7}">
      <dgm:prSet/>
      <dgm:spPr/>
      <dgm:t>
        <a:bodyPr/>
        <a:lstStyle/>
        <a:p>
          <a:endParaRPr lang="en-US"/>
        </a:p>
      </dgm:t>
    </dgm:pt>
    <dgm:pt modelId="{A1541E61-C0D1-47A2-8E97-9D18D37ADE61}" type="sibTrans" cxnId="{B274FE98-9CBE-497C-A9DD-6D6367E346D7}">
      <dgm:prSet/>
      <dgm:spPr/>
      <dgm:t>
        <a:bodyPr/>
        <a:lstStyle/>
        <a:p>
          <a:endParaRPr lang="en-US"/>
        </a:p>
      </dgm:t>
    </dgm:pt>
    <dgm:pt modelId="{B7069EF7-5CA0-4CC4-AAD8-5A9D85CFCAD3}">
      <dgm:prSet/>
      <dgm:spPr/>
      <dgm:t>
        <a:bodyPr/>
        <a:lstStyle/>
        <a:p>
          <a:pPr algn="ctr" rtl="0"/>
          <a:r>
            <a:rPr lang="sr-Cyrl-RS" dirty="0" smtClean="0"/>
            <a:t>РАЗЛИЧИТА ОПРЕМА ЗА ПРЕРАДУ И ПАКОВАЊЕ, ЧУВАЊЕ( ЗА СВЕ СЕКТОРЕ)</a:t>
          </a:r>
          <a:endParaRPr lang="en-US" dirty="0"/>
        </a:p>
      </dgm:t>
    </dgm:pt>
    <dgm:pt modelId="{D64C3361-7EA1-4B36-A331-1FDEBC439262}" type="parTrans" cxnId="{D6E8E09F-CB10-4057-8C65-9869A08B6E68}">
      <dgm:prSet/>
      <dgm:spPr/>
      <dgm:t>
        <a:bodyPr/>
        <a:lstStyle/>
        <a:p>
          <a:endParaRPr lang="en-US"/>
        </a:p>
      </dgm:t>
    </dgm:pt>
    <dgm:pt modelId="{584B69B8-09F7-4FC3-9CD7-7B376A3B8E2A}" type="sibTrans" cxnId="{D6E8E09F-CB10-4057-8C65-9869A08B6E68}">
      <dgm:prSet/>
      <dgm:spPr/>
      <dgm:t>
        <a:bodyPr/>
        <a:lstStyle/>
        <a:p>
          <a:endParaRPr lang="en-US"/>
        </a:p>
      </dgm:t>
    </dgm:pt>
    <dgm:pt modelId="{6B7867D5-5189-44C1-BB2F-903C3D1DBF30}">
      <dgm:prSet/>
      <dgm:spPr/>
      <dgm:t>
        <a:bodyPr/>
        <a:lstStyle/>
        <a:p>
          <a:pPr algn="ctr" rtl="0"/>
          <a:r>
            <a:rPr lang="sr-Cyrl-RS" dirty="0" smtClean="0"/>
            <a:t>ИНВЕСТИЦИЈЕ ЗА УСПОСТАВЉАЊЕ СИСТЕМА БЕЗБЕДНОСТИ ХРАНЕ</a:t>
          </a:r>
          <a:endParaRPr lang="en-US" dirty="0"/>
        </a:p>
      </dgm:t>
    </dgm:pt>
    <dgm:pt modelId="{0C5D8B36-703E-4F19-8B2A-20EB8A63A065}" type="parTrans" cxnId="{69BCB928-26C0-4C3F-A1A2-B044375382AC}">
      <dgm:prSet/>
      <dgm:spPr/>
      <dgm:t>
        <a:bodyPr/>
        <a:lstStyle/>
        <a:p>
          <a:endParaRPr lang="en-US"/>
        </a:p>
      </dgm:t>
    </dgm:pt>
    <dgm:pt modelId="{7FE8A9E2-9CA1-4D6B-8699-7E4BE74CC11B}" type="sibTrans" cxnId="{69BCB928-26C0-4C3F-A1A2-B044375382AC}">
      <dgm:prSet/>
      <dgm:spPr/>
      <dgm:t>
        <a:bodyPr/>
        <a:lstStyle/>
        <a:p>
          <a:endParaRPr lang="en-US"/>
        </a:p>
      </dgm:t>
    </dgm:pt>
    <dgm:pt modelId="{24379157-A7DE-4372-B414-EEB8E21F77FA}" type="pres">
      <dgm:prSet presAssocID="{79FBF385-0A7B-4F4E-8DB6-54CE57B34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F0F6C-4D77-43FE-B9D1-F2CDB32D4BC8}" type="pres">
      <dgm:prSet presAssocID="{7FE8CC9B-2E05-4036-89CE-6CE2FE9297D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F9FFE-097D-4007-A823-3BBE76D9444D}" type="pres">
      <dgm:prSet presAssocID="{D4BFDD71-E2D0-48DF-A637-AB68B50B6D43}" presName="spacer" presStyleCnt="0"/>
      <dgm:spPr/>
    </dgm:pt>
    <dgm:pt modelId="{3A0E70AE-8EBD-4264-A5C2-7845093FF1D9}" type="pres">
      <dgm:prSet presAssocID="{51156D58-16C3-4C29-A379-A443B9F49F4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C4546-8E1C-488C-9B6C-792CAF5FE34C}" type="pres">
      <dgm:prSet presAssocID="{51DF132B-F460-4AF4-A93B-71B0EE78AE80}" presName="spacer" presStyleCnt="0"/>
      <dgm:spPr/>
    </dgm:pt>
    <dgm:pt modelId="{CC1847A4-86E6-4625-B0C5-3B47FFC11FF1}" type="pres">
      <dgm:prSet presAssocID="{CCA90994-E2EB-4365-91BD-972F478E302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3695F-938C-44E9-9DDB-0A4C85DCD95E}" type="pres">
      <dgm:prSet presAssocID="{A1541E61-C0D1-47A2-8E97-9D18D37ADE61}" presName="spacer" presStyleCnt="0"/>
      <dgm:spPr/>
    </dgm:pt>
    <dgm:pt modelId="{66ECE9FB-9995-4C0D-BE66-2FAEEC84C203}" type="pres">
      <dgm:prSet presAssocID="{B7069EF7-5CA0-4CC4-AAD8-5A9D85CFCAD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6997E-513A-4B7B-85D6-46EE9CBE8BA3}" type="pres">
      <dgm:prSet presAssocID="{584B69B8-09F7-4FC3-9CD7-7B376A3B8E2A}" presName="spacer" presStyleCnt="0"/>
      <dgm:spPr/>
    </dgm:pt>
    <dgm:pt modelId="{0B2454A8-2E0E-415E-B9E8-70D2EBA2DDEE}" type="pres">
      <dgm:prSet presAssocID="{6B7867D5-5189-44C1-BB2F-903C3D1DBF3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0AA9-AEBD-4930-9308-15C21C8EEE5C}" type="pres">
      <dgm:prSet presAssocID="{7FE8A9E2-9CA1-4D6B-8699-7E4BE74CC11B}" presName="spacer" presStyleCnt="0"/>
      <dgm:spPr/>
    </dgm:pt>
    <dgm:pt modelId="{D8477B04-0916-412C-91CE-1594EDD60737}" type="pres">
      <dgm:prSet presAssocID="{7288288B-C915-44CA-8D74-81FFCD39835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216F6-B896-430C-8DC6-07D1E26B4CDB}" type="pres">
      <dgm:prSet presAssocID="{3EC88892-CC24-43D9-9F11-1DD2782152C6}" presName="spacer" presStyleCnt="0"/>
      <dgm:spPr/>
    </dgm:pt>
    <dgm:pt modelId="{4103E61B-0D3A-41DF-8437-345FF394DDEC}" type="pres">
      <dgm:prSet presAssocID="{3D42D0D2-35EB-4300-A684-97A5ACB7418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8E09F-CB10-4057-8C65-9869A08B6E68}" srcId="{79FBF385-0A7B-4F4E-8DB6-54CE57B34D58}" destId="{B7069EF7-5CA0-4CC4-AAD8-5A9D85CFCAD3}" srcOrd="3" destOrd="0" parTransId="{D64C3361-7EA1-4B36-A331-1FDEBC439262}" sibTransId="{584B69B8-09F7-4FC3-9CD7-7B376A3B8E2A}"/>
    <dgm:cxn modelId="{12F64C5A-D855-4EBF-B51D-F431F0F5A748}" srcId="{79FBF385-0A7B-4F4E-8DB6-54CE57B34D58}" destId="{7FE8CC9B-2E05-4036-89CE-6CE2FE9297D8}" srcOrd="0" destOrd="0" parTransId="{3DD8B92C-8ACA-4A0F-B81C-C16CA90918C5}" sibTransId="{D4BFDD71-E2D0-48DF-A637-AB68B50B6D43}"/>
    <dgm:cxn modelId="{69BCB928-26C0-4C3F-A1A2-B044375382AC}" srcId="{79FBF385-0A7B-4F4E-8DB6-54CE57B34D58}" destId="{6B7867D5-5189-44C1-BB2F-903C3D1DBF30}" srcOrd="4" destOrd="0" parTransId="{0C5D8B36-703E-4F19-8B2A-20EB8A63A065}" sibTransId="{7FE8A9E2-9CA1-4D6B-8699-7E4BE74CC11B}"/>
    <dgm:cxn modelId="{017F628C-A593-4566-A9EB-D3B1EA3F39CA}" type="presOf" srcId="{7288288B-C915-44CA-8D74-81FFCD398355}" destId="{D8477B04-0916-412C-91CE-1594EDD60737}" srcOrd="0" destOrd="0" presId="urn:microsoft.com/office/officeart/2005/8/layout/vList2"/>
    <dgm:cxn modelId="{E7D720A3-7059-4107-89A3-A4D83F5F1F68}" type="presOf" srcId="{79FBF385-0A7B-4F4E-8DB6-54CE57B34D58}" destId="{24379157-A7DE-4372-B414-EEB8E21F77FA}" srcOrd="0" destOrd="0" presId="urn:microsoft.com/office/officeart/2005/8/layout/vList2"/>
    <dgm:cxn modelId="{92C9CBE3-173A-4543-AF3B-FD2A817BD6C0}" srcId="{79FBF385-0A7B-4F4E-8DB6-54CE57B34D58}" destId="{7288288B-C915-44CA-8D74-81FFCD398355}" srcOrd="5" destOrd="0" parTransId="{64150D64-70E4-4B5C-BE17-75F6F7BC808B}" sibTransId="{3EC88892-CC24-43D9-9F11-1DD2782152C6}"/>
    <dgm:cxn modelId="{B274FE98-9CBE-497C-A9DD-6D6367E346D7}" srcId="{79FBF385-0A7B-4F4E-8DB6-54CE57B34D58}" destId="{CCA90994-E2EB-4365-91BD-972F478E302E}" srcOrd="2" destOrd="0" parTransId="{50D4FB0B-19C0-4263-9D82-858B47138E68}" sibTransId="{A1541E61-C0D1-47A2-8E97-9D18D37ADE61}"/>
    <dgm:cxn modelId="{683929BC-6858-4C40-8C2B-078F827DB706}" type="presOf" srcId="{B7069EF7-5CA0-4CC4-AAD8-5A9D85CFCAD3}" destId="{66ECE9FB-9995-4C0D-BE66-2FAEEC84C203}" srcOrd="0" destOrd="0" presId="urn:microsoft.com/office/officeart/2005/8/layout/vList2"/>
    <dgm:cxn modelId="{2AF0318A-FFDB-40D1-AD6A-1CF1E740E9F5}" type="presOf" srcId="{6B7867D5-5189-44C1-BB2F-903C3D1DBF30}" destId="{0B2454A8-2E0E-415E-B9E8-70D2EBA2DDEE}" srcOrd="0" destOrd="0" presId="urn:microsoft.com/office/officeart/2005/8/layout/vList2"/>
    <dgm:cxn modelId="{7E0D770A-9FD4-46A3-8B9C-467A98BC8E5F}" type="presOf" srcId="{CCA90994-E2EB-4365-91BD-972F478E302E}" destId="{CC1847A4-86E6-4625-B0C5-3B47FFC11FF1}" srcOrd="0" destOrd="0" presId="urn:microsoft.com/office/officeart/2005/8/layout/vList2"/>
    <dgm:cxn modelId="{4A19557D-6CDB-4083-8B82-93364B064B4A}" srcId="{79FBF385-0A7B-4F4E-8DB6-54CE57B34D58}" destId="{51156D58-16C3-4C29-A379-A443B9F49F4E}" srcOrd="1" destOrd="0" parTransId="{2EB136EA-CDF0-4302-AE1D-4CD38526C474}" sibTransId="{51DF132B-F460-4AF4-A93B-71B0EE78AE80}"/>
    <dgm:cxn modelId="{AC093154-E89D-493E-8327-461226B2BF3D}" type="presOf" srcId="{3D42D0D2-35EB-4300-A684-97A5ACB74186}" destId="{4103E61B-0D3A-41DF-8437-345FF394DDEC}" srcOrd="0" destOrd="0" presId="urn:microsoft.com/office/officeart/2005/8/layout/vList2"/>
    <dgm:cxn modelId="{2DAC90F3-4F93-46BC-8A6D-014F6F225885}" type="presOf" srcId="{51156D58-16C3-4C29-A379-A443B9F49F4E}" destId="{3A0E70AE-8EBD-4264-A5C2-7845093FF1D9}" srcOrd="0" destOrd="0" presId="urn:microsoft.com/office/officeart/2005/8/layout/vList2"/>
    <dgm:cxn modelId="{43697929-01D0-48BB-A5D8-A63D9796987E}" srcId="{79FBF385-0A7B-4F4E-8DB6-54CE57B34D58}" destId="{3D42D0D2-35EB-4300-A684-97A5ACB74186}" srcOrd="6" destOrd="0" parTransId="{0C39DCF1-37F9-4296-B5B2-ABF8A993A0C8}" sibTransId="{A1FA939F-0765-48FC-822F-EEAD052E326B}"/>
    <dgm:cxn modelId="{F9BEEFC6-0B25-4AD1-8351-25BF7CC1803D}" type="presOf" srcId="{7FE8CC9B-2E05-4036-89CE-6CE2FE9297D8}" destId="{CE1F0F6C-4D77-43FE-B9D1-F2CDB32D4BC8}" srcOrd="0" destOrd="0" presId="urn:microsoft.com/office/officeart/2005/8/layout/vList2"/>
    <dgm:cxn modelId="{741BD553-2F0D-4E15-A279-3F8A174756C1}" type="presParOf" srcId="{24379157-A7DE-4372-B414-EEB8E21F77FA}" destId="{CE1F0F6C-4D77-43FE-B9D1-F2CDB32D4BC8}" srcOrd="0" destOrd="0" presId="urn:microsoft.com/office/officeart/2005/8/layout/vList2"/>
    <dgm:cxn modelId="{CC6B7048-50A0-4DAB-9A53-64FC91F88AEE}" type="presParOf" srcId="{24379157-A7DE-4372-B414-EEB8E21F77FA}" destId="{05EF9FFE-097D-4007-A823-3BBE76D9444D}" srcOrd="1" destOrd="0" presId="urn:microsoft.com/office/officeart/2005/8/layout/vList2"/>
    <dgm:cxn modelId="{24D50406-7942-4520-8523-5A07EBEBAF3E}" type="presParOf" srcId="{24379157-A7DE-4372-B414-EEB8E21F77FA}" destId="{3A0E70AE-8EBD-4264-A5C2-7845093FF1D9}" srcOrd="2" destOrd="0" presId="urn:microsoft.com/office/officeart/2005/8/layout/vList2"/>
    <dgm:cxn modelId="{E6ECA4CA-343F-4E99-AB26-27CBD6A44215}" type="presParOf" srcId="{24379157-A7DE-4372-B414-EEB8E21F77FA}" destId="{8A8C4546-8E1C-488C-9B6C-792CAF5FE34C}" srcOrd="3" destOrd="0" presId="urn:microsoft.com/office/officeart/2005/8/layout/vList2"/>
    <dgm:cxn modelId="{72080F10-4A98-46B8-AA87-B6382101F032}" type="presParOf" srcId="{24379157-A7DE-4372-B414-EEB8E21F77FA}" destId="{CC1847A4-86E6-4625-B0C5-3B47FFC11FF1}" srcOrd="4" destOrd="0" presId="urn:microsoft.com/office/officeart/2005/8/layout/vList2"/>
    <dgm:cxn modelId="{58356D43-9F67-4365-8658-A51DAD9CE0AA}" type="presParOf" srcId="{24379157-A7DE-4372-B414-EEB8E21F77FA}" destId="{7163695F-938C-44E9-9DDB-0A4C85DCD95E}" srcOrd="5" destOrd="0" presId="urn:microsoft.com/office/officeart/2005/8/layout/vList2"/>
    <dgm:cxn modelId="{2E4B898D-A2BA-4FFA-A46A-E37EDD1CB543}" type="presParOf" srcId="{24379157-A7DE-4372-B414-EEB8E21F77FA}" destId="{66ECE9FB-9995-4C0D-BE66-2FAEEC84C203}" srcOrd="6" destOrd="0" presId="urn:microsoft.com/office/officeart/2005/8/layout/vList2"/>
    <dgm:cxn modelId="{40F32D71-0F87-40A8-93BC-4C288BDE92F8}" type="presParOf" srcId="{24379157-A7DE-4372-B414-EEB8E21F77FA}" destId="{F376997E-513A-4B7B-85D6-46EE9CBE8BA3}" srcOrd="7" destOrd="0" presId="urn:microsoft.com/office/officeart/2005/8/layout/vList2"/>
    <dgm:cxn modelId="{9A8EEC89-0283-461E-9AE1-BCF0D1ED9AC7}" type="presParOf" srcId="{24379157-A7DE-4372-B414-EEB8E21F77FA}" destId="{0B2454A8-2E0E-415E-B9E8-70D2EBA2DDEE}" srcOrd="8" destOrd="0" presId="urn:microsoft.com/office/officeart/2005/8/layout/vList2"/>
    <dgm:cxn modelId="{B7BECE52-FEC8-414B-B069-B0803C480B63}" type="presParOf" srcId="{24379157-A7DE-4372-B414-EEB8E21F77FA}" destId="{9E130AA9-AEBD-4930-9308-15C21C8EEE5C}" srcOrd="9" destOrd="0" presId="urn:microsoft.com/office/officeart/2005/8/layout/vList2"/>
    <dgm:cxn modelId="{AEC239A9-7028-4272-A40A-6C995697DF3A}" type="presParOf" srcId="{24379157-A7DE-4372-B414-EEB8E21F77FA}" destId="{D8477B04-0916-412C-91CE-1594EDD60737}" srcOrd="10" destOrd="0" presId="urn:microsoft.com/office/officeart/2005/8/layout/vList2"/>
    <dgm:cxn modelId="{198A498B-3B2A-496D-B9D8-821922574C50}" type="presParOf" srcId="{24379157-A7DE-4372-B414-EEB8E21F77FA}" destId="{5B5216F6-B896-430C-8DC6-07D1E26B4CDB}" srcOrd="11" destOrd="0" presId="urn:microsoft.com/office/officeart/2005/8/layout/vList2"/>
    <dgm:cxn modelId="{D7AEDB05-F920-4CDA-B331-0F7F3F4580E7}" type="presParOf" srcId="{24379157-A7DE-4372-B414-EEB8E21F77FA}" destId="{4103E61B-0D3A-41DF-8437-345FF394DDE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7EE29-69E8-46D5-8390-1EBFC1D192A9}">
      <dsp:nvSpPr>
        <dsp:cNvPr id="0" name=""/>
        <dsp:cNvSpPr/>
      </dsp:nvSpPr>
      <dsp:spPr>
        <a:xfrm>
          <a:off x="3702646" y="2504"/>
          <a:ext cx="2043506" cy="7940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Први позив: </a:t>
          </a:r>
          <a:endParaRPr lang="en-US" sz="2000" b="1" kern="1200" dirty="0"/>
        </a:p>
      </dsp:txBody>
      <dsp:txXfrm>
        <a:off x="3741407" y="41265"/>
        <a:ext cx="1965984" cy="716498"/>
      </dsp:txXfrm>
    </dsp:sp>
    <dsp:sp modelId="{8B496937-EB95-4E6B-8BFD-BF0F8DAE7C9C}">
      <dsp:nvSpPr>
        <dsp:cNvPr id="0" name=""/>
        <dsp:cNvSpPr/>
      </dsp:nvSpPr>
      <dsp:spPr>
        <a:xfrm>
          <a:off x="0" y="806721"/>
          <a:ext cx="9448799" cy="794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Мера 1: Инвестиције у физичку имовину пољопривредних газдинстава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Набавка опреме и механизације</a:t>
          </a:r>
          <a:r>
            <a:rPr lang="sr-Latn-RS" sz="1800" b="1" kern="1200" dirty="0" smtClean="0">
              <a:solidFill>
                <a:srgbClr val="FF0000"/>
              </a:solidFill>
            </a:rPr>
            <a:t> </a:t>
          </a:r>
          <a:r>
            <a:rPr lang="sr-Cyrl-RS" sz="1800" b="1" kern="1200" dirty="0" smtClean="0">
              <a:solidFill>
                <a:srgbClr val="FF0000"/>
              </a:solidFill>
            </a:rPr>
            <a:t>(без изградње) - </a:t>
          </a:r>
          <a:r>
            <a:rPr lang="sr-Latn-RS" sz="1800" b="1" kern="1200" dirty="0" smtClean="0">
              <a:solidFill>
                <a:srgbClr val="FF0000"/>
              </a:solidFill>
            </a:rPr>
            <a:t>8.3</a:t>
          </a:r>
          <a:r>
            <a:rPr lang="sr-Cyrl-RS" sz="1800" b="1" kern="1200" dirty="0" smtClean="0">
              <a:solidFill>
                <a:srgbClr val="FF0000"/>
              </a:solidFill>
            </a:rPr>
            <a:t>65</a:t>
          </a:r>
          <a:r>
            <a:rPr lang="sr-Latn-RS" sz="1800" b="1" kern="1200" dirty="0" smtClean="0">
              <a:solidFill>
                <a:srgbClr val="FF0000"/>
              </a:solidFill>
            </a:rPr>
            <a:t>.968</a:t>
          </a:r>
          <a:r>
            <a:rPr lang="sr-Cyrl-RS" sz="1800" b="1" kern="1200" dirty="0" smtClean="0">
              <a:solidFill>
                <a:srgbClr val="FF0000"/>
              </a:solidFill>
            </a:rPr>
            <a:t> ЕУР – Алокација 2015. и 2016.</a:t>
          </a:r>
          <a:r>
            <a:rPr lang="ru-RU" sz="1800" b="1" kern="1200" dirty="0" smtClean="0">
              <a:solidFill>
                <a:srgbClr val="FF0000"/>
              </a:solidFill>
            </a:rPr>
            <a:t> 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38761" y="845482"/>
        <a:ext cx="9371277" cy="716498"/>
      </dsp:txXfrm>
    </dsp:sp>
    <dsp:sp modelId="{50C7C294-B910-4B9F-A56A-E612B2B48E72}">
      <dsp:nvSpPr>
        <dsp:cNvPr id="0" name=""/>
        <dsp:cNvSpPr/>
      </dsp:nvSpPr>
      <dsp:spPr>
        <a:xfrm>
          <a:off x="3737756" y="1610937"/>
          <a:ext cx="1973286" cy="7940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Други позив:</a:t>
          </a:r>
          <a:endParaRPr lang="en-US" sz="2000" b="1" u="sng" kern="1200" dirty="0"/>
        </a:p>
      </dsp:txBody>
      <dsp:txXfrm>
        <a:off x="3776517" y="1649698"/>
        <a:ext cx="1895764" cy="716498"/>
      </dsp:txXfrm>
    </dsp:sp>
    <dsp:sp modelId="{276D34C4-B732-4771-93AF-E08734E0BF97}">
      <dsp:nvSpPr>
        <dsp:cNvPr id="0" name=""/>
        <dsp:cNvSpPr/>
      </dsp:nvSpPr>
      <dsp:spPr>
        <a:xfrm>
          <a:off x="0" y="2415153"/>
          <a:ext cx="9448799" cy="794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Мера 1: Инвестиције у физичку имовину пољопривредних газдинстава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Набавка трактора - </a:t>
          </a:r>
          <a:r>
            <a:rPr lang="sr-Cyrl-RS" sz="1800" b="1" kern="1200" dirty="0" smtClean="0">
              <a:solidFill>
                <a:srgbClr val="FF0000"/>
              </a:solidFill>
            </a:rPr>
            <a:t>4.649.486 ЕУР – Алокација 2015. и 2016.</a:t>
          </a:r>
          <a:r>
            <a:rPr lang="ru-RU" sz="1800" b="1" kern="1200" dirty="0" smtClean="0">
              <a:solidFill>
                <a:srgbClr val="FF0000"/>
              </a:solidFill>
            </a:rPr>
            <a:t> 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38761" y="2453914"/>
        <a:ext cx="9371277" cy="716498"/>
      </dsp:txXfrm>
    </dsp:sp>
    <dsp:sp modelId="{D7AED54E-55C0-4739-B4EB-1F9879C22F6C}">
      <dsp:nvSpPr>
        <dsp:cNvPr id="0" name=""/>
        <dsp:cNvSpPr/>
      </dsp:nvSpPr>
      <dsp:spPr>
        <a:xfrm>
          <a:off x="3666878" y="3219369"/>
          <a:ext cx="2115043" cy="79402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Трећи позив:</a:t>
          </a:r>
          <a:endParaRPr lang="en-US" sz="2000" b="1" u="sng" kern="1200" dirty="0"/>
        </a:p>
      </dsp:txBody>
      <dsp:txXfrm>
        <a:off x="3705639" y="3258130"/>
        <a:ext cx="2037521" cy="716498"/>
      </dsp:txXfrm>
    </dsp:sp>
    <dsp:sp modelId="{2CD64F99-9E3F-4FA2-A0ED-CD1860F79082}">
      <dsp:nvSpPr>
        <dsp:cNvPr id="0" name=""/>
        <dsp:cNvSpPr/>
      </dsp:nvSpPr>
      <dsp:spPr>
        <a:xfrm>
          <a:off x="0" y="4023586"/>
          <a:ext cx="9448799" cy="794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Мера 3</a:t>
          </a:r>
          <a:r>
            <a:rPr lang="ru-RU" sz="1600" b="1" kern="1200" dirty="0" smtClean="0"/>
            <a:t>: Инвестиције у физичку имовину у вези са прерадом и маркетингом пољопривредних производа и производа рибарства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sr-Latn-RS" sz="1600" b="1" kern="1200" dirty="0" smtClean="0">
              <a:solidFill>
                <a:srgbClr val="FF0000"/>
              </a:solidFill>
            </a:rPr>
            <a:t>         </a:t>
          </a:r>
          <a:r>
            <a:rPr lang="sr-Cyrl-RS" sz="1800" b="1" kern="1200" dirty="0" smtClean="0">
              <a:solidFill>
                <a:srgbClr val="FF0000"/>
              </a:solidFill>
            </a:rPr>
            <a:t>Набавка </a:t>
          </a:r>
          <a:r>
            <a:rPr lang="ru-RU" sz="1800" b="1" kern="1200" dirty="0" smtClean="0">
              <a:solidFill>
                <a:srgbClr val="FF0000"/>
              </a:solidFill>
            </a:rPr>
            <a:t>опреме </a:t>
          </a:r>
          <a:r>
            <a:rPr lang="sr-Latn-RS" sz="1800" b="1" kern="1200" dirty="0" smtClean="0">
              <a:solidFill>
                <a:srgbClr val="FF0000"/>
              </a:solidFill>
            </a:rPr>
            <a:t> </a:t>
          </a:r>
          <a:r>
            <a:rPr lang="sr-Cyrl-RS" sz="1800" b="1" kern="1200" dirty="0" smtClean="0">
              <a:solidFill>
                <a:srgbClr val="FF0000"/>
              </a:solidFill>
            </a:rPr>
            <a:t>(без изградње) </a:t>
          </a:r>
          <a:r>
            <a:rPr lang="sr-Latn-RS" sz="1800" b="1" kern="1200" dirty="0" smtClean="0">
              <a:solidFill>
                <a:srgbClr val="FF0000"/>
              </a:solidFill>
            </a:rPr>
            <a:t>- </a:t>
          </a:r>
          <a:r>
            <a:rPr lang="en-US" sz="1800" b="1" kern="1200" dirty="0" smtClean="0">
              <a:solidFill>
                <a:srgbClr val="FF0000"/>
              </a:solidFill>
            </a:rPr>
            <a:t>7,352,064</a:t>
          </a:r>
          <a:r>
            <a:rPr lang="sr-Latn-RS" sz="1800" b="1" kern="1200" dirty="0" smtClean="0">
              <a:solidFill>
                <a:srgbClr val="FF0000"/>
              </a:solidFill>
            </a:rPr>
            <a:t> </a:t>
          </a:r>
          <a:r>
            <a:rPr lang="sr-Cyrl-RS" sz="1800" b="1" kern="1200" dirty="0" smtClean="0">
              <a:solidFill>
                <a:srgbClr val="FF0000"/>
              </a:solidFill>
            </a:rPr>
            <a:t>ЕУР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sr-Cyrl-RS" sz="1800" b="1" kern="1200" dirty="0" smtClean="0">
              <a:solidFill>
                <a:srgbClr val="FF0000"/>
              </a:solidFill>
            </a:rPr>
            <a:t>- Алокација 2015.</a:t>
          </a:r>
          <a:r>
            <a:rPr lang="ru-RU" sz="1800" b="1" kern="1200" dirty="0" smtClean="0">
              <a:solidFill>
                <a:srgbClr val="FF0000"/>
              </a:solidFill>
            </a:rPr>
            <a:t> </a:t>
          </a:r>
          <a:r>
            <a:rPr lang="sr-Cyrl-RS" sz="1800" b="1" kern="1200" dirty="0" smtClean="0">
              <a:solidFill>
                <a:srgbClr val="FF0000"/>
              </a:solidFill>
            </a:rPr>
            <a:t> </a:t>
          </a:r>
          <a:r>
            <a:rPr lang="ru-RU" sz="1800" b="1" kern="1200" dirty="0" smtClean="0">
              <a:solidFill>
                <a:srgbClr val="FF0000"/>
              </a:solidFill>
            </a:rPr>
            <a:t> 	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38761" y="4062347"/>
        <a:ext cx="9371277" cy="7164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B3E93-AC25-4774-98D6-6C38C54D0DD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B5D5-5CB3-4D4D-9A97-50737F03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3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9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3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2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0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4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5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0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19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3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28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86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0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75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1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9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80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58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77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8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45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07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9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99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3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2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36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1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37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6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7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07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3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8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4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7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46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26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15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40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95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1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03A-7F25-48DC-950D-5AAA760E9B0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4446-2C0B-4651-AF72-A7BB5FC2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3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4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A03A-7F25-48DC-950D-5AAA760E9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4446-2C0B-4651-AF72-A7BB5FC23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zoran.janjatovic@minpolj.gov.r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07"/>
          <a:stretch/>
        </p:blipFill>
        <p:spPr>
          <a:xfrm flipH="1">
            <a:off x="-1" y="-5070"/>
            <a:ext cx="7736536" cy="6863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0788" y="0"/>
            <a:ext cx="4655212" cy="6858000"/>
          </a:xfrm>
          <a:prstGeom prst="rect">
            <a:avLst/>
          </a:prstGeom>
          <a:solidFill>
            <a:srgbClr val="BAF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05" y="2984422"/>
            <a:ext cx="4767927" cy="54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6" y="163036"/>
            <a:ext cx="1398695" cy="9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105821"/>
            <a:ext cx="9619397" cy="10405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386539"/>
                </a:solidFill>
              </a:rPr>
              <a:t>Чињенице у вези са структуром поднетих захтева по секторима </a:t>
            </a:r>
            <a:r>
              <a:rPr lang="sr-Cyrl-RS" sz="3600" b="1" dirty="0" smtClean="0">
                <a:solidFill>
                  <a:srgbClr val="386539"/>
                </a:solidFill>
              </a:rPr>
              <a:t>- Мера </a:t>
            </a:r>
            <a:r>
              <a:rPr lang="sr-Cyrl-RS" sz="3600" b="1" dirty="0">
                <a:solidFill>
                  <a:srgbClr val="386539"/>
                </a:solidFill>
              </a:rPr>
              <a:t>1 </a:t>
            </a:r>
            <a:r>
              <a:rPr lang="sr-Cyrl-RS" sz="3600" b="1" dirty="0" smtClean="0">
                <a:solidFill>
                  <a:srgbClr val="386539"/>
                </a:solidFill>
              </a:rPr>
              <a:t>(</a:t>
            </a:r>
            <a:r>
              <a:rPr lang="sr-Cyrl-RS" sz="3200" b="1" dirty="0" smtClean="0">
                <a:solidFill>
                  <a:srgbClr val="386539"/>
                </a:solidFill>
              </a:rPr>
              <a:t>други </a:t>
            </a:r>
            <a:r>
              <a:rPr lang="sr-Cyrl-RS" sz="3200" b="1" dirty="0">
                <a:solidFill>
                  <a:srgbClr val="386539"/>
                </a:solidFill>
              </a:rPr>
              <a:t>јавни </a:t>
            </a:r>
            <a:r>
              <a:rPr lang="sr-Cyrl-RS" sz="3200" b="1" dirty="0" smtClean="0">
                <a:solidFill>
                  <a:srgbClr val="386539"/>
                </a:solidFill>
              </a:rPr>
              <a:t>позив) 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3773" y="1282889"/>
            <a:ext cx="9621672" cy="5063320"/>
          </a:xfrm>
        </p:spPr>
        <p:txBody>
          <a:bodyPr>
            <a:normAutofit/>
          </a:bodyPr>
          <a:lstStyle/>
          <a:p>
            <a:pPr algn="just"/>
            <a:r>
              <a:rPr lang="sr-Cyrl-RS" sz="2400" dirty="0">
                <a:solidFill>
                  <a:srgbClr val="386539"/>
                </a:solidFill>
              </a:rPr>
              <a:t>Већи број захтева </a:t>
            </a:r>
            <a:r>
              <a:rPr lang="sr-Cyrl-RS" sz="2400" dirty="0" smtClean="0">
                <a:solidFill>
                  <a:srgbClr val="386539"/>
                </a:solidFill>
              </a:rPr>
              <a:t>за тракторе, у </a:t>
            </a:r>
            <a:r>
              <a:rPr lang="sr-Cyrl-RS" sz="2400" dirty="0">
                <a:solidFill>
                  <a:srgbClr val="386539"/>
                </a:solidFill>
              </a:rPr>
              <a:t>односу на планирани износ </a:t>
            </a:r>
            <a:r>
              <a:rPr lang="sr-Cyrl-RS" sz="2400" dirty="0" smtClean="0">
                <a:solidFill>
                  <a:srgbClr val="386539"/>
                </a:solidFill>
              </a:rPr>
              <a:t>средстава </a:t>
            </a:r>
            <a:r>
              <a:rPr lang="sr-Cyrl-RS" sz="2400" dirty="0">
                <a:solidFill>
                  <a:srgbClr val="386539"/>
                </a:solidFill>
              </a:rPr>
              <a:t>је </a:t>
            </a:r>
            <a:r>
              <a:rPr lang="sr-Cyrl-RS" sz="2400" dirty="0" smtClean="0">
                <a:solidFill>
                  <a:srgbClr val="386539"/>
                </a:solidFill>
              </a:rPr>
              <a:t>очекиван... </a:t>
            </a:r>
            <a:r>
              <a:rPr lang="sr-Cyrl-RS" sz="2400" dirty="0">
                <a:solidFill>
                  <a:srgbClr val="386539"/>
                </a:solidFill>
              </a:rPr>
              <a:t>услед </a:t>
            </a:r>
            <a:r>
              <a:rPr lang="sr-Cyrl-RS" sz="2400" dirty="0" smtClean="0">
                <a:solidFill>
                  <a:srgbClr val="386539"/>
                </a:solidFill>
              </a:rPr>
              <a:t>застарелости механизације (трактора).</a:t>
            </a:r>
          </a:p>
          <a:p>
            <a:pPr lvl="0" algn="just"/>
            <a:r>
              <a:rPr lang="sr-Cyrl-RS" sz="2400" dirty="0" smtClean="0">
                <a:solidFill>
                  <a:srgbClr val="386539"/>
                </a:solidFill>
              </a:rPr>
              <a:t>У 2017. години, </a:t>
            </a:r>
            <a:r>
              <a:rPr lang="sr-Cyrl-RS" sz="2400" dirty="0">
                <a:solidFill>
                  <a:srgbClr val="386539"/>
                </a:solidFill>
              </a:rPr>
              <a:t>произвођачима воћа и поврћа је одобрено 1470 захтева за набавку трактора кроз националне </a:t>
            </a:r>
            <a:r>
              <a:rPr lang="sr-Cyrl-RS" sz="2400" dirty="0" smtClean="0">
                <a:solidFill>
                  <a:srgbClr val="386539"/>
                </a:solidFill>
              </a:rPr>
              <a:t>мере (44</a:t>
            </a:r>
            <a:r>
              <a:rPr lang="sr-Cyrl-RS" sz="2400" dirty="0">
                <a:solidFill>
                  <a:srgbClr val="386539"/>
                </a:solidFill>
              </a:rPr>
              <a:t>% захтева је из </a:t>
            </a:r>
            <a:r>
              <a:rPr lang="sr-Cyrl-RS" sz="2400" dirty="0" smtClean="0">
                <a:solidFill>
                  <a:srgbClr val="386539"/>
                </a:solidFill>
              </a:rPr>
              <a:t>Шумадија; 37</a:t>
            </a:r>
            <a:r>
              <a:rPr lang="sr-Cyrl-RS" sz="2400" dirty="0">
                <a:solidFill>
                  <a:srgbClr val="386539"/>
                </a:solidFill>
              </a:rPr>
              <a:t>% </a:t>
            </a:r>
            <a:r>
              <a:rPr lang="sr-Cyrl-RS" sz="2400" dirty="0" smtClean="0">
                <a:solidFill>
                  <a:srgbClr val="386539"/>
                </a:solidFill>
              </a:rPr>
              <a:t>Војводина; 13</a:t>
            </a:r>
            <a:r>
              <a:rPr lang="sr-Cyrl-RS" sz="2400" dirty="0">
                <a:solidFill>
                  <a:srgbClr val="386539"/>
                </a:solidFill>
              </a:rPr>
              <a:t>% Источна </a:t>
            </a:r>
            <a:r>
              <a:rPr lang="sr-Cyrl-RS" sz="2400" dirty="0" smtClean="0">
                <a:solidFill>
                  <a:srgbClr val="386539"/>
                </a:solidFill>
              </a:rPr>
              <a:t>Србија, 5% Београд);</a:t>
            </a:r>
          </a:p>
          <a:p>
            <a:pPr lvl="0" algn="just"/>
            <a:r>
              <a:rPr lang="sr-Cyrl-RS" sz="2400" dirty="0" smtClean="0">
                <a:solidFill>
                  <a:srgbClr val="386539"/>
                </a:solidFill>
              </a:rPr>
              <a:t>Сектор Остали усеви није подржаван из националних мера за набавку трактора;</a:t>
            </a:r>
            <a:endParaRPr lang="en-US" sz="2400" dirty="0">
              <a:solidFill>
                <a:srgbClr val="386539"/>
              </a:solidFill>
            </a:endParaRPr>
          </a:p>
          <a:p>
            <a:pPr lvl="0" algn="just"/>
            <a:r>
              <a:rPr lang="sr-Cyrl-RS" sz="2400" dirty="0">
                <a:solidFill>
                  <a:srgbClr val="386539"/>
                </a:solidFill>
              </a:rPr>
              <a:t>Произвођачи воћа, који имају већи интезитет производње, имали су потребе за набавком трактора веће снаге.</a:t>
            </a:r>
            <a:endParaRPr lang="en-US" sz="2400" dirty="0">
              <a:solidFill>
                <a:srgbClr val="386539"/>
              </a:solidFill>
            </a:endParaRPr>
          </a:p>
          <a:p>
            <a:pPr lvl="0" algn="just"/>
            <a:r>
              <a:rPr lang="sr-Cyrl-RS" sz="2400" dirty="0">
                <a:solidFill>
                  <a:srgbClr val="386539"/>
                </a:solidFill>
              </a:rPr>
              <a:t>Мањи произвођачи су набавили нове тракторе кроз националне мере</a:t>
            </a:r>
            <a:endParaRPr lang="en-US" sz="2400" dirty="0">
              <a:solidFill>
                <a:srgbClr val="386539"/>
              </a:solidFill>
            </a:endParaRPr>
          </a:p>
          <a:p>
            <a:pPr lvl="0" algn="just"/>
            <a:r>
              <a:rPr lang="sr-Cyrl-RS" sz="2400" dirty="0" smtClean="0">
                <a:solidFill>
                  <a:srgbClr val="386539"/>
                </a:solidFill>
              </a:rPr>
              <a:t>Од 2018. године у </a:t>
            </a:r>
            <a:r>
              <a:rPr lang="sr-Cyrl-RS" sz="2400" dirty="0">
                <a:solidFill>
                  <a:srgbClr val="386539"/>
                </a:solidFill>
              </a:rPr>
              <a:t>националним мерама се не финансира набавка трактора </a:t>
            </a:r>
            <a:endParaRPr lang="sr-Cyrl-RS" sz="2400" dirty="0" smtClean="0">
              <a:solidFill>
                <a:srgbClr val="386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2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7421" y="201353"/>
            <a:ext cx="9376012" cy="1325563"/>
          </a:xfrm>
          <a:prstGeom prst="rect">
            <a:avLst/>
          </a:prstGeom>
          <a:solidFill>
            <a:srgbClr val="BCFF2B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200" b="1" dirty="0" smtClean="0">
                <a:solidFill>
                  <a:srgbClr val="386539"/>
                </a:solidFill>
              </a:rPr>
              <a:t>СТРУКТУРА  ЗАХТЕВА ПРЕМА ТИПУ КОРИСНИКА</a:t>
            </a:r>
          </a:p>
          <a:p>
            <a:pPr algn="ctr"/>
            <a:endParaRPr lang="sr-Cyrl-RS" sz="3200" b="1" dirty="0" smtClean="0">
              <a:solidFill>
                <a:srgbClr val="386539"/>
              </a:solidFill>
            </a:endParaRPr>
          </a:p>
          <a:p>
            <a:pPr algn="ctr"/>
            <a:r>
              <a:rPr lang="sr-Cyrl-RS" sz="3200" b="1" dirty="0" smtClean="0">
                <a:solidFill>
                  <a:srgbClr val="386539"/>
                </a:solidFill>
              </a:rPr>
              <a:t>Први јавни позив                      Други јавни позив</a:t>
            </a:r>
            <a:endParaRPr lang="en-US" sz="3200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9151136"/>
              </p:ext>
            </p:extLst>
          </p:nvPr>
        </p:nvGraphicFramePr>
        <p:xfrm>
          <a:off x="130896" y="1392071"/>
          <a:ext cx="4737147" cy="496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89202712"/>
              </p:ext>
            </p:extLst>
          </p:nvPr>
        </p:nvGraphicFramePr>
        <p:xfrm>
          <a:off x="5022979" y="1378423"/>
          <a:ext cx="4715941" cy="4974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242296"/>
            <a:ext cx="9062113" cy="1040592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rgbClr val="386539"/>
                </a:solidFill>
              </a:rPr>
              <a:t>СТРУКТУРА ПОДНЕТИХ ЗАХТЕВА ПРЕМА ТИПУ КОРИСНИКА</a:t>
            </a:r>
            <a:endParaRPr lang="en-US" sz="2800" b="1" dirty="0">
              <a:solidFill>
                <a:srgbClr val="38653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083695"/>
              </p:ext>
            </p:extLst>
          </p:nvPr>
        </p:nvGraphicFramePr>
        <p:xfrm>
          <a:off x="218364" y="1201003"/>
          <a:ext cx="9389660" cy="53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74058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386539"/>
                </a:solidFill>
              </a:rPr>
              <a:t>РЕГИОНАЛНА ЗАСТУПЉЕНОСТ КОРИСНИКА - ПОДНЕТИ ЗАХТЕВИ</a:t>
            </a:r>
            <a:endParaRPr lang="en-US" sz="3200" b="1" dirty="0">
              <a:solidFill>
                <a:srgbClr val="386539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709986"/>
              </p:ext>
            </p:extLst>
          </p:nvPr>
        </p:nvGraphicFramePr>
        <p:xfrm>
          <a:off x="230022" y="1506798"/>
          <a:ext cx="4464808" cy="515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222799"/>
              </p:ext>
            </p:extLst>
          </p:nvPr>
        </p:nvGraphicFramePr>
        <p:xfrm>
          <a:off x="5336275" y="1517886"/>
          <a:ext cx="4162567" cy="512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1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74058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386539"/>
                </a:solidFill>
              </a:rPr>
              <a:t>РЕГИОНАЛНА ЗАСТУПЉЕНОСТ КОРИСНИКА - ПОДНЕТИ ЗАХТЕВИ</a:t>
            </a:r>
            <a:endParaRPr lang="en-US" sz="3200" b="1" dirty="0">
              <a:solidFill>
                <a:srgbClr val="38653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379819"/>
              </p:ext>
            </p:extLst>
          </p:nvPr>
        </p:nvGraphicFramePr>
        <p:xfrm>
          <a:off x="232012" y="1446664"/>
          <a:ext cx="9444251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1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272955"/>
            <a:ext cx="9103057" cy="118735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/>
              <a:t/>
            </a:r>
            <a:br>
              <a:rPr lang="sr-Cyrl-RS" sz="3600" b="1" dirty="0" smtClean="0"/>
            </a:br>
            <a:r>
              <a:rPr lang="sr-Cyrl-RS" sz="3600" b="1" dirty="0" smtClean="0"/>
              <a:t>Укупан </a:t>
            </a:r>
            <a:r>
              <a:rPr lang="sr-Cyrl-RS" sz="3600" b="1" dirty="0"/>
              <a:t>број поднетих захтева према региону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sr-Cyrl-RS" sz="3600" b="1" dirty="0"/>
              <a:t>Мера 1 - Први и Други јавни позив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963193"/>
              </p:ext>
            </p:extLst>
          </p:nvPr>
        </p:nvGraphicFramePr>
        <p:xfrm>
          <a:off x="313900" y="1501254"/>
          <a:ext cx="9403306" cy="507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6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76868"/>
            <a:ext cx="8543925" cy="831661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/>
              <a:t>Укупни трошкови према региону (ЕУР)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9252"/>
              </p:ext>
            </p:extLst>
          </p:nvPr>
        </p:nvGraphicFramePr>
        <p:xfrm>
          <a:off x="282388" y="1008529"/>
          <a:ext cx="9359153" cy="574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49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272955"/>
            <a:ext cx="9103057" cy="118735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/>
              <a:t/>
            </a:r>
            <a:br>
              <a:rPr lang="sr-Cyrl-RS" sz="3600" b="1" dirty="0" smtClean="0"/>
            </a:br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Број поднетих захтева према 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региону</a:t>
            </a:r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Мера </a:t>
            </a:r>
            <a:r>
              <a:rPr lang="sr-Cyrl-RS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 </a:t>
            </a:r>
            <a:r>
              <a:rPr lang="sr-Cyrl-RS" sz="31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(захтеви који су  до сада стигли)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36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807006"/>
              </p:ext>
            </p:extLst>
          </p:nvPr>
        </p:nvGraphicFramePr>
        <p:xfrm>
          <a:off x="777922" y="1584987"/>
          <a:ext cx="8243248" cy="458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6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9804400" cy="1332508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Прихватљиве инвестиције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 наредне позиве </a:t>
            </a:r>
            <a:b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(јун 2018. – август 2018.)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75315"/>
              </p:ext>
            </p:extLst>
          </p:nvPr>
        </p:nvGraphicFramePr>
        <p:xfrm>
          <a:off x="0" y="1460500"/>
          <a:ext cx="9906000" cy="471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7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7665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357" y="88900"/>
            <a:ext cx="4681183" cy="825500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ЧЕТВРТИ ЈАВНИ ПОЗИВ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82820"/>
              </p:ext>
            </p:extLst>
          </p:nvPr>
        </p:nvGraphicFramePr>
        <p:xfrm>
          <a:off x="227652" y="683135"/>
          <a:ext cx="9334500" cy="564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7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8201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45" y="1995464"/>
            <a:ext cx="9379455" cy="3149631"/>
          </a:xfrm>
        </p:spPr>
        <p:txBody>
          <a:bodyPr anchor="t">
            <a:noAutofit/>
          </a:bodyPr>
          <a:lstStyle/>
          <a:p>
            <a:r>
              <a:rPr lang="sr-Cyrl-RS" sz="2800" b="1" dirty="0" smtClean="0">
                <a:solidFill>
                  <a:srgbClr val="006600"/>
                </a:solidFill>
                <a:latin typeface="Calibri"/>
              </a:rPr>
              <a:t>Трећа седница </a:t>
            </a:r>
            <a:br>
              <a:rPr lang="sr-Cyrl-RS" sz="2800" b="1" dirty="0" smtClean="0">
                <a:solidFill>
                  <a:srgbClr val="006600"/>
                </a:solidFill>
                <a:latin typeface="Calibri"/>
              </a:rPr>
            </a:br>
            <a:r>
              <a:rPr lang="ru-RU" sz="2800" b="1" dirty="0" smtClean="0">
                <a:solidFill>
                  <a:srgbClr val="006600"/>
                </a:solidFill>
                <a:latin typeface="Calibri"/>
              </a:rPr>
              <a:t>Одбора </a:t>
            </a:r>
            <a:r>
              <a:rPr lang="ru-RU" sz="2800" b="1" dirty="0">
                <a:solidFill>
                  <a:srgbClr val="006600"/>
                </a:solidFill>
                <a:latin typeface="Calibri"/>
              </a:rPr>
              <a:t>за </a:t>
            </a:r>
            <a:r>
              <a:rPr lang="ru-RU" sz="2800" b="1" dirty="0" smtClean="0">
                <a:solidFill>
                  <a:srgbClr val="006600"/>
                </a:solidFill>
                <a:latin typeface="Calibri"/>
              </a:rPr>
              <a:t>праћење </a:t>
            </a:r>
            <a:r>
              <a:rPr lang="ru-RU" sz="2800" b="1" dirty="0">
                <a:solidFill>
                  <a:srgbClr val="006600"/>
                </a:solidFill>
                <a:latin typeface="Calibri"/>
              </a:rPr>
              <a:t>спровођења </a:t>
            </a:r>
            <a:r>
              <a:rPr lang="ru-RU" sz="2800" b="1" dirty="0" smtClean="0">
                <a:solidFill>
                  <a:srgbClr val="006600"/>
                </a:solidFill>
                <a:latin typeface="Calibri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Calibri"/>
              </a:rPr>
            </a:br>
            <a:r>
              <a:rPr lang="ru-RU" sz="2800" b="1" dirty="0" smtClean="0">
                <a:solidFill>
                  <a:srgbClr val="006600"/>
                </a:solidFill>
                <a:latin typeface="Calibri"/>
              </a:rPr>
              <a:t>ИПАРД </a:t>
            </a:r>
            <a:r>
              <a:rPr lang="ru-RU" sz="2800" b="1" dirty="0">
                <a:solidFill>
                  <a:srgbClr val="006600"/>
                </a:solidFill>
                <a:latin typeface="Calibri"/>
              </a:rPr>
              <a:t>II </a:t>
            </a:r>
            <a:r>
              <a:rPr lang="sr-Cyrl-RS" sz="2800" b="1" dirty="0">
                <a:solidFill>
                  <a:srgbClr val="006600"/>
                </a:solidFill>
                <a:latin typeface="Calibri"/>
              </a:rPr>
              <a:t>П</a:t>
            </a:r>
            <a:r>
              <a:rPr lang="ru-RU" sz="2800" b="1" dirty="0" smtClean="0">
                <a:solidFill>
                  <a:srgbClr val="006600"/>
                </a:solidFill>
                <a:latin typeface="Calibri"/>
              </a:rPr>
              <a:t>рограма</a:t>
            </a:r>
            <a:r>
              <a:rPr lang="ru-RU" sz="2800" b="1" dirty="0">
                <a:solidFill>
                  <a:srgbClr val="006600"/>
                </a:solidFill>
                <a:latin typeface="Calibri"/>
              </a:rPr>
              <a:t/>
            </a:r>
            <a:br>
              <a:rPr lang="ru-RU" sz="2800" b="1" dirty="0">
                <a:solidFill>
                  <a:srgbClr val="006600"/>
                </a:solidFill>
                <a:latin typeface="Calibri"/>
              </a:rPr>
            </a:br>
            <a:r>
              <a:rPr lang="sr-Cyrl-RS" sz="4800" b="1" dirty="0" smtClean="0">
                <a:solidFill>
                  <a:srgbClr val="006600"/>
                </a:solidFill>
                <a:latin typeface="Calibri"/>
              </a:rPr>
              <a:t> </a:t>
            </a:r>
            <a:br>
              <a:rPr lang="sr-Cyrl-RS" sz="4800" b="1" dirty="0" smtClean="0">
                <a:solidFill>
                  <a:srgbClr val="006600"/>
                </a:solidFill>
                <a:latin typeface="Calibri"/>
              </a:rPr>
            </a:br>
            <a:r>
              <a:rPr lang="sr-Cyrl-RS" sz="4800" b="1" dirty="0" smtClean="0">
                <a:solidFill>
                  <a:srgbClr val="006600"/>
                </a:solidFill>
                <a:latin typeface="Calibri"/>
              </a:rPr>
              <a:t>„</a:t>
            </a:r>
            <a:r>
              <a:rPr lang="sr-Cyrl-RS" sz="3600" b="1" dirty="0" smtClean="0">
                <a:solidFill>
                  <a:srgbClr val="006600"/>
                </a:solidFill>
                <a:latin typeface="Calibri"/>
              </a:rPr>
              <a:t>ИМПЛЕМЕНТАЦИЈА МЕРА ИПАРД ПРОГРАМА  У РЕПУБЛИЦИ СРБИЈИ“</a:t>
            </a:r>
            <a:r>
              <a:rPr lang="sr-Latn-RS" sz="3200" b="1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sr-Latn-RS" sz="3200" b="1" dirty="0" smtClean="0">
                <a:solidFill>
                  <a:srgbClr val="006600"/>
                </a:solidFill>
                <a:latin typeface="+mn-lt"/>
              </a:rPr>
            </a:br>
            <a:r>
              <a:rPr lang="sr-Latn-RS" sz="3200" b="1" i="1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sr-Latn-RS" sz="3200" b="1" i="1" dirty="0" smtClean="0">
                <a:solidFill>
                  <a:srgbClr val="006600"/>
                </a:solidFill>
                <a:latin typeface="+mn-lt"/>
              </a:rPr>
            </a:br>
            <a:endParaRPr lang="sr-Latn-RS" sz="3200" b="1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63653" y="5145096"/>
            <a:ext cx="3475647" cy="1217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sr-Cyrl-RS" altLang="sr-Latn-RS" sz="2000" b="1" dirty="0" smtClean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6830" y="5420616"/>
            <a:ext cx="1435737" cy="666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sr-Cyrl-RS" sz="1600" dirty="0" smtClean="0">
                <a:solidFill>
                  <a:srgbClr val="006600"/>
                </a:solidFill>
                <a:latin typeface="Calibri"/>
              </a:rPr>
              <a:t>Београд, </a:t>
            </a:r>
          </a:p>
          <a:p>
            <a:pPr algn="l">
              <a:lnSpc>
                <a:spcPct val="100000"/>
              </a:lnSpc>
            </a:pPr>
            <a:r>
              <a:rPr lang="sr-Cyrl-RS" sz="1600" dirty="0" smtClean="0">
                <a:solidFill>
                  <a:srgbClr val="006600"/>
                </a:solidFill>
                <a:latin typeface="Calibri"/>
              </a:rPr>
              <a:t>05/06/2018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" y="6185215"/>
            <a:ext cx="4991544" cy="6047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2360" y="5409159"/>
            <a:ext cx="4525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sr-Latn-RS" sz="2000" dirty="0">
                <a:solidFill>
                  <a:srgbClr val="006600"/>
                </a:solidFill>
              </a:rPr>
              <a:t>Зоран Јањатовић</a:t>
            </a:r>
            <a:r>
              <a:rPr lang="sr-Latn-RS" altLang="sr-Latn-RS" sz="2000" dirty="0">
                <a:solidFill>
                  <a:srgbClr val="006600"/>
                </a:solidFill>
              </a:rPr>
              <a:t>, </a:t>
            </a:r>
            <a:r>
              <a:rPr lang="ru-RU" altLang="sr-Latn-RS" sz="2000" dirty="0">
                <a:solidFill>
                  <a:srgbClr val="006600"/>
                </a:solidFill>
              </a:rPr>
              <a:t>Помоћник </a:t>
            </a:r>
            <a:r>
              <a:rPr lang="sr-Cyrl-RS" altLang="sr-Latn-RS" sz="2000" dirty="0">
                <a:solidFill>
                  <a:srgbClr val="006600"/>
                </a:solidFill>
              </a:rPr>
              <a:t>м</a:t>
            </a:r>
            <a:r>
              <a:rPr lang="ru-RU" altLang="sr-Latn-RS" sz="2000" dirty="0">
                <a:solidFill>
                  <a:srgbClr val="006600"/>
                </a:solidFill>
              </a:rPr>
              <a:t>инистра, </a:t>
            </a:r>
          </a:p>
          <a:p>
            <a:pPr lvl="0"/>
            <a:r>
              <a:rPr lang="sr-Cyrl-RS" altLang="sr-Latn-RS" sz="2000" dirty="0">
                <a:solidFill>
                  <a:srgbClr val="006600"/>
                </a:solidFill>
              </a:rPr>
              <a:t>Сектор за рурални развој</a:t>
            </a:r>
            <a:endParaRPr lang="sr-Latn-RS" altLang="sr-Latn-RS" sz="2000" dirty="0">
              <a:solidFill>
                <a:srgbClr val="0066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3207" y="0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31" y="124224"/>
            <a:ext cx="1295707" cy="8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99" y="249531"/>
            <a:ext cx="1263327" cy="7920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76500" y="249531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Република Србија</a:t>
            </a:r>
            <a:br>
              <a:rPr lang="sr-Cyrl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Cyrl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Министарство пољопривреде</a:t>
            </a: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r-Cyrl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r-Cyrl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r-Cyrl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шумарства и водопривреде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6" y="112075"/>
            <a:ext cx="8926608" cy="1034338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ПРИХВАТЉИВЕ 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ИНВЕСТИЦИЈЕ ЗА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ЧЕТВРТИ 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ПОЗИВ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541733"/>
              </p:ext>
            </p:extLst>
          </p:nvPr>
        </p:nvGraphicFramePr>
        <p:xfrm>
          <a:off x="406400" y="1027930"/>
          <a:ext cx="91313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7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27920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906" y="129843"/>
            <a:ext cx="4558352" cy="702670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ПЕТИ ЈАВНИ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ПОЗИВ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256590"/>
              </p:ext>
            </p:extLst>
          </p:nvPr>
        </p:nvGraphicFramePr>
        <p:xfrm>
          <a:off x="408296" y="587251"/>
          <a:ext cx="92329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7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24208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38" y="136527"/>
            <a:ext cx="8543925" cy="682339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ПРИХВАТЉИВЕ ИНВЕСТИЦИЈЕ ЗА ПЕТИ ПОЗИВ: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07540"/>
              </p:ext>
            </p:extLst>
          </p:nvPr>
        </p:nvGraphicFramePr>
        <p:xfrm>
          <a:off x="254947" y="705324"/>
          <a:ext cx="9398000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7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4103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85" y="339485"/>
            <a:ext cx="8543925" cy="1212706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НАРЕДНЕ АКТИВНОСТИ У ПРОЦЕСУ АКРЕДИТАЦИЈЕ НОВИХ МЕРА – 2018. и 2019.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3237"/>
              </p:ext>
            </p:extLst>
          </p:nvPr>
        </p:nvGraphicFramePr>
        <p:xfrm>
          <a:off x="139700" y="1397000"/>
          <a:ext cx="9550400" cy="529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7" cstate="print"/>
          <a:srcRect r="76636"/>
          <a:stretch>
            <a:fillRect/>
          </a:stretch>
        </p:blipFill>
        <p:spPr bwMode="auto">
          <a:xfrm>
            <a:off x="0" y="7094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004" y="1632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872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727"/>
            <a:ext cx="9740900" cy="1325563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Предстојеће активности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–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ИПА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пројекат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“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Подршка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ИПАРД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оперативној структури,,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5" y="1825625"/>
            <a:ext cx="9416955" cy="4351338"/>
          </a:xfrm>
          <a:solidFill>
            <a:srgbClr val="D4DC8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200" dirty="0" smtClean="0">
                <a:solidFill>
                  <a:schemeClr val="accent6">
                    <a:lumMod val="50000"/>
                  </a:schemeClr>
                </a:solidFill>
              </a:rPr>
              <a:t>Отклањање </a:t>
            </a: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налаза за мере </a:t>
            </a:r>
            <a:r>
              <a:rPr lang="sr-Latn-RS" sz="3200" dirty="0">
                <a:solidFill>
                  <a:srgbClr val="FF0000"/>
                </a:solidFill>
              </a:rPr>
              <a:t>M7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dirty="0">
                <a:solidFill>
                  <a:srgbClr val="FF0000"/>
                </a:solidFill>
              </a:rPr>
              <a:t>M9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200" dirty="0" smtClean="0">
                <a:solidFill>
                  <a:schemeClr val="accent6">
                    <a:lumMod val="50000"/>
                  </a:schemeClr>
                </a:solidFill>
              </a:rPr>
              <a:t>са циљем </a:t>
            </a: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подношења пакета за акредитацију;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 Подршка у припреми мера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dirty="0">
                <a:solidFill>
                  <a:srgbClr val="FF0000"/>
                </a:solidFill>
              </a:rPr>
              <a:t>M4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dirty="0">
                <a:solidFill>
                  <a:srgbClr val="FF0000"/>
                </a:solidFill>
              </a:rPr>
              <a:t>M5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анализа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стања, припрема правилника и процедура)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 Едукација запослених у МА и ИА вези са процесом акредитације и имплементације ових ИПАРД мера;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 Имплементација Плана видљивости и комуникације;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 Подршка саветодавним стручним службама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3200" dirty="0">
                <a:solidFill>
                  <a:schemeClr val="accent6">
                    <a:lumMod val="50000"/>
                  </a:schemeClr>
                </a:solidFill>
              </a:rPr>
              <a:t>у имплементацији ИПАРД мера</a:t>
            </a:r>
          </a:p>
          <a:p>
            <a:endParaRPr lang="en-US" dirty="0"/>
          </a:p>
        </p:txBody>
      </p:sp>
      <p:pic>
        <p:nvPicPr>
          <p:cNvPr id="4" name="Picture 3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2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14583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82012" y="2527300"/>
            <a:ext cx="7953825" cy="15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sr-Latn-RS" sz="2400" b="1" kern="0" dirty="0" smtClean="0">
                <a:solidFill>
                  <a:srgbClr val="002060"/>
                </a:solidFill>
              </a:rPr>
              <a:t/>
            </a:r>
            <a:br>
              <a:rPr lang="en-US" altLang="sr-Latn-RS" sz="2400" b="1" kern="0" dirty="0" smtClean="0">
                <a:solidFill>
                  <a:srgbClr val="002060"/>
                </a:solidFill>
              </a:rPr>
            </a:br>
            <a:r>
              <a:rPr lang="sr-Cyrl-RS" altLang="sr-Latn-RS" sz="6000" b="1" kern="0" dirty="0" smtClean="0">
                <a:solidFill>
                  <a:schemeClr val="accent6">
                    <a:lumMod val="50000"/>
                  </a:schemeClr>
                </a:solidFill>
              </a:rPr>
              <a:t>ХВАЛА НА ПАЖЊИ!</a:t>
            </a:r>
            <a:r>
              <a:rPr lang="sr-Cyrl-RS" altLang="sr-Latn-RS" kern="0" dirty="0" smtClean="0"/>
              <a:t/>
            </a:r>
            <a:br>
              <a:rPr lang="sr-Cyrl-RS" altLang="sr-Latn-RS" kern="0" dirty="0" smtClean="0"/>
            </a:br>
            <a:endParaRPr lang="en-US" altLang="sr-Latn-RS" kern="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44175" y="4293096"/>
            <a:ext cx="74295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Зоран Јањатовић, </a:t>
            </a:r>
            <a:r>
              <a:rPr lang="sr-Cyrl-RS" altLang="sr-Latn-RS" sz="2200" dirty="0" smtClean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Руководилац Управљачког тела,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Cyrl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П</a:t>
            </a:r>
            <a:r>
              <a:rPr lang="sr-Cyrl-RS" altLang="sr-Latn-RS" sz="2200" dirty="0" smtClean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омоћник министра, Сектор </a:t>
            </a:r>
            <a:r>
              <a:rPr lang="sr-Cyrl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за рурални развој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Latn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011 3348-053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r-Latn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  <a:hlinkClick r:id="rId2"/>
              </a:rPr>
              <a:t>zoran.janjatovic@minpolj.gov.rs</a:t>
            </a:r>
            <a:r>
              <a:rPr lang="sr-Cyrl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 </a:t>
            </a:r>
            <a:r>
              <a:rPr lang="sr-Latn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 </a:t>
            </a:r>
            <a:r>
              <a:rPr lang="sr-Cyrl-RS" altLang="sr-Latn-RS" sz="2200" dirty="0">
                <a:solidFill>
                  <a:srgbClr val="386539"/>
                </a:solidFill>
                <a:latin typeface="Calibri"/>
                <a:ea typeface="+mn-ea"/>
                <a:cs typeface="+mn-cs"/>
              </a:rPr>
              <a:t> </a:t>
            </a:r>
            <a:endParaRPr lang="sr-Latn-RS" altLang="sr-Latn-RS" sz="2200" dirty="0">
              <a:solidFill>
                <a:srgbClr val="386539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3746" y="283767"/>
            <a:ext cx="1593154" cy="2257287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24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025" t="17542" r="9313" b="5906"/>
          <a:stretch/>
        </p:blipFill>
        <p:spPr>
          <a:xfrm>
            <a:off x="0" y="0"/>
            <a:ext cx="7601301" cy="5048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1" y="6411216"/>
            <a:ext cx="1393896" cy="160722"/>
          </a:xfrm>
          <a:prstGeom prst="rect">
            <a:avLst/>
          </a:prstGeom>
        </p:spPr>
      </p:pic>
      <p:pic>
        <p:nvPicPr>
          <p:cNvPr id="7" name="Picture 6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4" cstate="print"/>
          <a:srcRect r="76636"/>
          <a:stretch>
            <a:fillRect/>
          </a:stretch>
        </p:blipFill>
        <p:spPr bwMode="auto">
          <a:xfrm>
            <a:off x="7286698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08954" y="6211669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Република Србија</a:t>
            </a:r>
          </a:p>
          <a:p>
            <a:r>
              <a:rPr lang="ru-RU" sz="1200" dirty="0"/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34876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9804400" cy="1332508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Прихватљиве инвестиције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 објављене позиве </a:t>
            </a:r>
            <a:b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r-Cyrl-RS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(децембар 2017. – мај 2018.)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71286"/>
              </p:ext>
            </p:extLst>
          </p:nvPr>
        </p:nvGraphicFramePr>
        <p:xfrm>
          <a:off x="304800" y="1351318"/>
          <a:ext cx="9448800" cy="482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lh6.googleusercontent.com/08lALw4kXMeE8k-Cj3mPBdtz36AGwdohQ17Y48_ig7-NrOvEbdJn9aN8_ACSHVJFpyAgCzx_A6LHCT2QvJb-_N7TLBXCY5siEyRxaD3OpVO15CasF6EZpBMHsOB0JFfO1x4EjcHAkWQn8WvOjQ"/>
          <p:cNvPicPr/>
          <p:nvPr/>
        </p:nvPicPr>
        <p:blipFill>
          <a:blip r:embed="rId7" cstate="print"/>
          <a:srcRect r="76636"/>
          <a:stretch>
            <a:fillRect/>
          </a:stretch>
        </p:blipFill>
        <p:spPr bwMode="auto">
          <a:xfrm>
            <a:off x="7380950" y="6226051"/>
            <a:ext cx="339292" cy="5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08954" y="6171430"/>
            <a:ext cx="229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Република Србија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Министарство пољопривреде, шумарства и водопривреде</a:t>
            </a:r>
          </a:p>
        </p:txBody>
      </p:sp>
    </p:spTree>
    <p:extLst>
      <p:ext uri="{BB962C8B-B14F-4D97-AF65-F5344CB8AC3E}">
        <p14:creationId xmlns:p14="http://schemas.microsoft.com/office/powerpoint/2010/main" val="33308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0" y="177421"/>
            <a:ext cx="8543925" cy="764275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386539"/>
                </a:solidFill>
              </a:rPr>
              <a:t>АНАЛИЗА </a:t>
            </a:r>
            <a:r>
              <a:rPr lang="sr-Cyrl-RS" sz="3200" b="1" dirty="0">
                <a:solidFill>
                  <a:srgbClr val="386539"/>
                </a:solidFill>
              </a:rPr>
              <a:t>БУЏЕТА ЗА ПРВИ И ДРУГИ ПОЗИВ </a:t>
            </a:r>
            <a:endParaRPr lang="en-US" sz="3200" b="1" dirty="0">
              <a:solidFill>
                <a:srgbClr val="38653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55922"/>
            <a:ext cx="9906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solidFill>
                  <a:srgbClr val="386539"/>
                </a:solidFill>
              </a:rPr>
              <a:t>Укупан буџет у складу са Планом позива и износ подршке </a:t>
            </a:r>
            <a:r>
              <a:rPr lang="sr-Cyrl-RS" sz="2400" dirty="0">
                <a:solidFill>
                  <a:srgbClr val="386539"/>
                </a:solidFill>
              </a:rPr>
              <a:t>за Меру </a:t>
            </a:r>
            <a:r>
              <a:rPr lang="sr-Cyrl-RS" sz="2000" dirty="0">
                <a:solidFill>
                  <a:srgbClr val="386539"/>
                </a:solidFill>
              </a:rPr>
              <a:t>1 (</a:t>
            </a:r>
            <a:r>
              <a:rPr lang="sr-Cyrl-RS" sz="2000" dirty="0" smtClean="0">
                <a:solidFill>
                  <a:srgbClr val="386539"/>
                </a:solidFill>
              </a:rPr>
              <a:t>ЕУР)</a:t>
            </a:r>
            <a:endParaRPr lang="en-US" sz="2000" dirty="0">
              <a:solidFill>
                <a:srgbClr val="386539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005017"/>
              </p:ext>
            </p:extLst>
          </p:nvPr>
        </p:nvGraphicFramePr>
        <p:xfrm>
          <a:off x="177421" y="1828800"/>
          <a:ext cx="9619397" cy="491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1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95" y="174058"/>
            <a:ext cx="8543925" cy="904115"/>
          </a:xfrm>
        </p:spPr>
        <p:txBody>
          <a:bodyPr>
            <a:noAutofit/>
          </a:bodyPr>
          <a:lstStyle/>
          <a:p>
            <a:pPr algn="ctr"/>
            <a:r>
              <a:rPr lang="sr-Cyrl-RS" sz="2900" b="1" dirty="0" smtClean="0">
                <a:solidFill>
                  <a:srgbClr val="386539"/>
                </a:solidFill>
              </a:rPr>
              <a:t>АНАЛИЗА БУЏЕТА </a:t>
            </a:r>
            <a:br>
              <a:rPr lang="sr-Cyrl-RS" sz="2900" b="1" dirty="0" smtClean="0">
                <a:solidFill>
                  <a:srgbClr val="386539"/>
                </a:solidFill>
              </a:rPr>
            </a:br>
            <a:r>
              <a:rPr lang="sr-Cyrl-RS" sz="2900" b="1" dirty="0" smtClean="0">
                <a:solidFill>
                  <a:srgbClr val="386539"/>
                </a:solidFill>
              </a:rPr>
              <a:t>- </a:t>
            </a:r>
            <a:r>
              <a:rPr lang="sr-Cyrl-RS" sz="2400" b="1" dirty="0" smtClean="0">
                <a:solidFill>
                  <a:srgbClr val="386539"/>
                </a:solidFill>
              </a:rPr>
              <a:t>први и други позив - </a:t>
            </a:r>
            <a:endParaRPr lang="en-US" sz="2400" b="1" dirty="0">
              <a:solidFill>
                <a:srgbClr val="386539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34719"/>
              </p:ext>
            </p:extLst>
          </p:nvPr>
        </p:nvGraphicFramePr>
        <p:xfrm>
          <a:off x="230661" y="1269241"/>
          <a:ext cx="9445602" cy="544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5049671" y="1555842"/>
            <a:ext cx="545910" cy="16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        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113957" y="1901582"/>
            <a:ext cx="545910" cy="16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33114"/>
            <a:ext cx="9444251" cy="106788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>
                <a:solidFill>
                  <a:srgbClr val="386539"/>
                </a:solidFill>
              </a:rPr>
              <a:t>Структура поднетих захтева по секторима</a:t>
            </a:r>
            <a:r>
              <a:rPr lang="en-US" sz="3600" b="1" dirty="0">
                <a:solidFill>
                  <a:srgbClr val="386539"/>
                </a:solidFill>
              </a:rPr>
              <a:t/>
            </a:r>
            <a:br>
              <a:rPr lang="en-US" sz="3600" b="1" dirty="0">
                <a:solidFill>
                  <a:srgbClr val="386539"/>
                </a:solidFill>
              </a:rPr>
            </a:br>
            <a:r>
              <a:rPr lang="sr-Cyrl-RS" sz="3600" b="1" dirty="0">
                <a:solidFill>
                  <a:srgbClr val="386539"/>
                </a:solidFill>
              </a:rPr>
              <a:t>Мера 1 - Први јавни позив</a:t>
            </a:r>
            <a:endParaRPr lang="en-US" sz="3600" b="1" dirty="0">
              <a:solidFill>
                <a:srgbClr val="38653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364776"/>
            <a:ext cx="9471545" cy="5349923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sz="2400" dirty="0">
                <a:solidFill>
                  <a:srgbClr val="386539"/>
                </a:solidFill>
              </a:rPr>
              <a:t>У Првом јавном позиву, од </a:t>
            </a:r>
            <a:r>
              <a:rPr lang="sr-Cyrl-RS" sz="2400" dirty="0" smtClean="0">
                <a:solidFill>
                  <a:srgbClr val="386539"/>
                </a:solidFill>
              </a:rPr>
              <a:t>82 поднета захтева, </a:t>
            </a:r>
            <a:r>
              <a:rPr lang="sr-Cyrl-RS" sz="2400" dirty="0">
                <a:solidFill>
                  <a:srgbClr val="386539"/>
                </a:solidFill>
              </a:rPr>
              <a:t>сектор воћа и поврћа </a:t>
            </a:r>
            <a:r>
              <a:rPr lang="sr-Cyrl-RS" sz="2400" dirty="0" smtClean="0">
                <a:solidFill>
                  <a:srgbClr val="386539"/>
                </a:solidFill>
              </a:rPr>
              <a:t>остварује </a:t>
            </a:r>
            <a:r>
              <a:rPr lang="sr-Cyrl-RS" sz="2400" dirty="0">
                <a:solidFill>
                  <a:srgbClr val="386539"/>
                </a:solidFill>
              </a:rPr>
              <a:t>учешће од </a:t>
            </a:r>
            <a:r>
              <a:rPr lang="sr-Cyrl-RS" sz="3200" dirty="0">
                <a:solidFill>
                  <a:srgbClr val="FF0000"/>
                </a:solidFill>
              </a:rPr>
              <a:t>53%</a:t>
            </a:r>
            <a:r>
              <a:rPr lang="sr-Cyrl-RS" sz="2400" dirty="0">
                <a:solidFill>
                  <a:srgbClr val="386539"/>
                </a:solidFill>
              </a:rPr>
              <a:t> (</a:t>
            </a:r>
            <a:r>
              <a:rPr lang="sr-Cyrl-RS" sz="2400" u="sng" dirty="0">
                <a:solidFill>
                  <a:srgbClr val="386539"/>
                </a:solidFill>
              </a:rPr>
              <a:t>воће 46%, </a:t>
            </a:r>
            <a:r>
              <a:rPr lang="sr-Cyrl-RS" sz="2400" u="sng" dirty="0" smtClean="0">
                <a:solidFill>
                  <a:srgbClr val="386539"/>
                </a:solidFill>
              </a:rPr>
              <a:t>поврће </a:t>
            </a:r>
            <a:r>
              <a:rPr lang="sr-Cyrl-RS" sz="2400" u="sng" dirty="0">
                <a:solidFill>
                  <a:srgbClr val="386539"/>
                </a:solidFill>
              </a:rPr>
              <a:t>7</a:t>
            </a:r>
            <a:r>
              <a:rPr lang="sr-Cyrl-RS" sz="2400" u="sng" dirty="0" smtClean="0">
                <a:solidFill>
                  <a:srgbClr val="386539"/>
                </a:solidFill>
              </a:rPr>
              <a:t>%)</a:t>
            </a:r>
            <a:endParaRPr lang="sr-Cyrl-RS" dirty="0"/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44654884"/>
              </p:ext>
            </p:extLst>
          </p:nvPr>
        </p:nvGraphicFramePr>
        <p:xfrm>
          <a:off x="409433" y="2606722"/>
          <a:ext cx="8761863" cy="403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4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1"/>
            <a:ext cx="9498842" cy="1173706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rgbClr val="386539"/>
                </a:solidFill>
              </a:rPr>
              <a:t>Чињенице у вези са структуром </a:t>
            </a:r>
            <a:r>
              <a:rPr lang="sr-Cyrl-RS" sz="3600" b="1" dirty="0">
                <a:solidFill>
                  <a:srgbClr val="386539"/>
                </a:solidFill>
              </a:rPr>
              <a:t>поднетих захтева по </a:t>
            </a:r>
            <a:r>
              <a:rPr lang="sr-Cyrl-RS" sz="3600" b="1" dirty="0" smtClean="0">
                <a:solidFill>
                  <a:srgbClr val="386539"/>
                </a:solidFill>
              </a:rPr>
              <a:t>секторима</a:t>
            </a:r>
            <a:r>
              <a:rPr lang="sr-Cyrl-RS" sz="3600" b="1" dirty="0">
                <a:solidFill>
                  <a:srgbClr val="386539"/>
                </a:solidFill>
              </a:rPr>
              <a:t> </a:t>
            </a:r>
            <a:r>
              <a:rPr lang="sr-Cyrl-RS" sz="3600" b="1" dirty="0" smtClean="0">
                <a:solidFill>
                  <a:srgbClr val="386539"/>
                </a:solidFill>
              </a:rPr>
              <a:t>- </a:t>
            </a:r>
            <a:r>
              <a:rPr lang="sr-Cyrl-RS" sz="2700" b="1" dirty="0" smtClean="0">
                <a:solidFill>
                  <a:srgbClr val="386539"/>
                </a:solidFill>
              </a:rPr>
              <a:t>Мера </a:t>
            </a:r>
            <a:r>
              <a:rPr lang="sr-Cyrl-RS" sz="2700" b="1" dirty="0">
                <a:solidFill>
                  <a:srgbClr val="386539"/>
                </a:solidFill>
              </a:rPr>
              <a:t>1 </a:t>
            </a:r>
            <a:r>
              <a:rPr lang="sr-Cyrl-RS" sz="2700" b="1" dirty="0" smtClean="0">
                <a:solidFill>
                  <a:srgbClr val="386539"/>
                </a:solidFill>
              </a:rPr>
              <a:t>– (први </a:t>
            </a:r>
            <a:r>
              <a:rPr lang="sr-Cyrl-RS" sz="2700" b="1" dirty="0">
                <a:solidFill>
                  <a:srgbClr val="386539"/>
                </a:solidFill>
              </a:rPr>
              <a:t>јавни </a:t>
            </a:r>
            <a:r>
              <a:rPr lang="sr-Cyrl-RS" sz="2700" b="1" dirty="0" smtClean="0">
                <a:solidFill>
                  <a:srgbClr val="386539"/>
                </a:solidFill>
              </a:rPr>
              <a:t>позив)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132765"/>
            <a:ext cx="9444251" cy="55955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RS" dirty="0" smtClean="0">
                <a:solidFill>
                  <a:srgbClr val="386539"/>
                </a:solidFill>
              </a:rPr>
              <a:t>У периоду расписивања Првог позива, </a:t>
            </a:r>
            <a:r>
              <a:rPr lang="sr-Cyrl-RS" u="sng" dirty="0" smtClean="0">
                <a:solidFill>
                  <a:srgbClr val="386539"/>
                </a:solidFill>
              </a:rPr>
              <a:t>у бази референтних цена биле обрађен је највећи број цена </a:t>
            </a:r>
            <a:r>
              <a:rPr lang="sr-Cyrl-RS" dirty="0" smtClean="0">
                <a:solidFill>
                  <a:srgbClr val="386539"/>
                </a:solidFill>
              </a:rPr>
              <a:t>за опрему, машине и механизацију </a:t>
            </a:r>
            <a:r>
              <a:rPr lang="sr-Cyrl-RS" u="sng" dirty="0" smtClean="0">
                <a:solidFill>
                  <a:srgbClr val="386539"/>
                </a:solidFill>
              </a:rPr>
              <a:t>у сектору воћа и поврћа</a:t>
            </a:r>
            <a:r>
              <a:rPr lang="sr-Cyrl-RS" dirty="0" smtClean="0">
                <a:solidFill>
                  <a:srgbClr val="386539"/>
                </a:solidFill>
              </a:rPr>
              <a:t>;</a:t>
            </a:r>
          </a:p>
          <a:p>
            <a:pPr algn="just"/>
            <a:r>
              <a:rPr lang="sr-Cyrl-RS" dirty="0" smtClean="0">
                <a:solidFill>
                  <a:srgbClr val="386539"/>
                </a:solidFill>
              </a:rPr>
              <a:t>У сектору </a:t>
            </a:r>
            <a:r>
              <a:rPr lang="sr-Cyrl-RS" u="sng" dirty="0" smtClean="0">
                <a:solidFill>
                  <a:srgbClr val="386539"/>
                </a:solidFill>
              </a:rPr>
              <a:t>меса и млека </a:t>
            </a:r>
            <a:r>
              <a:rPr lang="sr-Cyrl-RS" dirty="0" smtClean="0">
                <a:solidFill>
                  <a:srgbClr val="386539"/>
                </a:solidFill>
              </a:rPr>
              <a:t>биле су прихватљиве само инвестиције у машине за руковање стајњаком, припрему сточне хране, као и возила за транспорт у сектору млека</a:t>
            </a:r>
            <a:r>
              <a:rPr lang="sr-Cyrl-RS" dirty="0">
                <a:solidFill>
                  <a:srgbClr val="386539"/>
                </a:solidFill>
              </a:rPr>
              <a:t>;</a:t>
            </a:r>
            <a:endParaRPr lang="sr-Cyrl-RS" dirty="0" smtClean="0">
              <a:solidFill>
                <a:srgbClr val="386539"/>
              </a:solidFill>
            </a:endParaRPr>
          </a:p>
          <a:p>
            <a:pPr algn="just"/>
            <a:r>
              <a:rPr lang="sr-Cyrl-RS" u="sng" dirty="0" smtClean="0">
                <a:solidFill>
                  <a:srgbClr val="386539"/>
                </a:solidFill>
              </a:rPr>
              <a:t>Једноставније је достићи стандарде код произвођача воћа и поврћа </a:t>
            </a:r>
            <a:r>
              <a:rPr lang="sr-Cyrl-RS" dirty="0" smtClean="0">
                <a:solidFill>
                  <a:srgbClr val="386539"/>
                </a:solidFill>
              </a:rPr>
              <a:t>(</a:t>
            </a:r>
            <a:r>
              <a:rPr lang="sr-Cyrl-RS" u="sng" dirty="0" smtClean="0">
                <a:solidFill>
                  <a:srgbClr val="386539"/>
                </a:solidFill>
              </a:rPr>
              <a:t>не поседују стоку</a:t>
            </a:r>
            <a:r>
              <a:rPr lang="sr-Cyrl-RS" dirty="0" smtClean="0">
                <a:solidFill>
                  <a:srgbClr val="386539"/>
                </a:solidFill>
              </a:rPr>
              <a:t>);</a:t>
            </a:r>
          </a:p>
          <a:p>
            <a:pPr algn="just"/>
            <a:r>
              <a:rPr lang="sr-Cyrl-RS" u="sng" dirty="0" smtClean="0">
                <a:solidFill>
                  <a:srgbClr val="386539"/>
                </a:solidFill>
              </a:rPr>
              <a:t>Велики број мешовитих газдинстава </a:t>
            </a:r>
            <a:r>
              <a:rPr lang="sr-Cyrl-RS" dirty="0" smtClean="0">
                <a:solidFill>
                  <a:srgbClr val="386539"/>
                </a:solidFill>
              </a:rPr>
              <a:t>– проблеми са стандардима у сектору млека и меса;</a:t>
            </a:r>
          </a:p>
          <a:p>
            <a:pPr algn="just"/>
            <a:r>
              <a:rPr lang="sr-Cyrl-RS" dirty="0" smtClean="0">
                <a:solidFill>
                  <a:srgbClr val="386539"/>
                </a:solidFill>
              </a:rPr>
              <a:t>Произвођачи који се баве интензивном воћарском производњом су </a:t>
            </a:r>
            <a:r>
              <a:rPr lang="sr-Cyrl-RS" u="sng" dirty="0" smtClean="0">
                <a:solidFill>
                  <a:srgbClr val="386539"/>
                </a:solidFill>
              </a:rPr>
              <a:t>инвестирали у опрему за бербу, сортирање и складиштење, како би унапредили већ постојећу производњу </a:t>
            </a:r>
            <a:r>
              <a:rPr lang="sr-Cyrl-RS" dirty="0" smtClean="0">
                <a:solidFill>
                  <a:srgbClr val="386539"/>
                </a:solidFill>
              </a:rPr>
              <a:t>и смањили манипулативне трошкове;</a:t>
            </a:r>
          </a:p>
          <a:p>
            <a:pPr algn="just"/>
            <a:r>
              <a:rPr lang="sr-Cyrl-RS" u="sng" dirty="0" smtClean="0">
                <a:solidFill>
                  <a:srgbClr val="386539"/>
                </a:solidFill>
              </a:rPr>
              <a:t>Проблеми у вези са легализацијом објеката </a:t>
            </a:r>
            <a:r>
              <a:rPr lang="sr-Cyrl-RS" dirty="0" smtClean="0">
                <a:solidFill>
                  <a:srgbClr val="386539"/>
                </a:solidFill>
              </a:rPr>
              <a:t>– сектор млеко и месо;</a:t>
            </a:r>
          </a:p>
          <a:p>
            <a:pPr algn="just"/>
            <a:r>
              <a:rPr lang="sr-Cyrl-RS" u="sng" dirty="0" smtClean="0">
                <a:solidFill>
                  <a:srgbClr val="386539"/>
                </a:solidFill>
              </a:rPr>
              <a:t>Проблеми у вези добијања дозволе за </a:t>
            </a:r>
            <a:r>
              <a:rPr lang="sr-Cyrl-RS" u="sng" dirty="0">
                <a:solidFill>
                  <a:srgbClr val="386539"/>
                </a:solidFill>
              </a:rPr>
              <a:t>изградњу </a:t>
            </a:r>
            <a:r>
              <a:rPr lang="sr-Cyrl-RS" dirty="0">
                <a:solidFill>
                  <a:srgbClr val="386539"/>
                </a:solidFill>
              </a:rPr>
              <a:t>– сектор млеко и </a:t>
            </a:r>
            <a:r>
              <a:rPr lang="sr-Cyrl-RS" dirty="0" smtClean="0">
                <a:solidFill>
                  <a:srgbClr val="386539"/>
                </a:solidFill>
              </a:rPr>
              <a:t>месо;</a:t>
            </a:r>
          </a:p>
          <a:p>
            <a:r>
              <a:rPr lang="sr-Cyrl-RS" dirty="0">
                <a:solidFill>
                  <a:srgbClr val="386539"/>
                </a:solidFill>
              </a:rPr>
              <a:t>Сектор </a:t>
            </a:r>
            <a:r>
              <a:rPr lang="sr-Cyrl-RS" u="sng" dirty="0">
                <a:solidFill>
                  <a:srgbClr val="386539"/>
                </a:solidFill>
              </a:rPr>
              <a:t>воћа и поврћа има велики инвестициони </a:t>
            </a:r>
            <a:r>
              <a:rPr lang="sr-Cyrl-RS" u="sng" dirty="0" smtClean="0">
                <a:solidFill>
                  <a:srgbClr val="386539"/>
                </a:solidFill>
              </a:rPr>
              <a:t>потенцијал</a:t>
            </a:r>
            <a:endParaRPr lang="sr-Cyrl-RS" u="sng" dirty="0">
              <a:solidFill>
                <a:srgbClr val="386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42" y="109182"/>
            <a:ext cx="8543925" cy="88710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100" b="1" dirty="0" smtClean="0"/>
              <a:t/>
            </a:r>
            <a:br>
              <a:rPr lang="sr-Cyrl-RS" sz="3100" b="1" dirty="0" smtClean="0"/>
            </a:br>
            <a:r>
              <a:rPr lang="sr-Cyrl-RS" sz="3100" b="1" dirty="0" smtClean="0">
                <a:solidFill>
                  <a:srgbClr val="386539"/>
                </a:solidFill>
              </a:rPr>
              <a:t>Прихватљиви </a:t>
            </a:r>
            <a:r>
              <a:rPr lang="sr-Cyrl-RS" sz="3100" b="1" dirty="0">
                <a:solidFill>
                  <a:srgbClr val="386539"/>
                </a:solidFill>
              </a:rPr>
              <a:t>трошкови према групи инвестиција (ЕУР)</a:t>
            </a:r>
            <a:r>
              <a:rPr lang="en-US" sz="3100" dirty="0">
                <a:solidFill>
                  <a:srgbClr val="386539"/>
                </a:solidFill>
              </a:rPr>
              <a:t/>
            </a:r>
            <a:br>
              <a:rPr lang="en-US" sz="3100" dirty="0">
                <a:solidFill>
                  <a:srgbClr val="386539"/>
                </a:solidFill>
              </a:rPr>
            </a:br>
            <a:r>
              <a:rPr lang="sr-Cyrl-RS" sz="3100" b="1" dirty="0">
                <a:solidFill>
                  <a:srgbClr val="386539"/>
                </a:solidFill>
              </a:rPr>
              <a:t>Мера 1 - Први јавни позив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236481"/>
              </p:ext>
            </p:extLst>
          </p:nvPr>
        </p:nvGraphicFramePr>
        <p:xfrm>
          <a:off x="204716" y="1228299"/>
          <a:ext cx="9539785" cy="545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6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95534"/>
            <a:ext cx="8543925" cy="1230029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rgbClr val="386539"/>
                </a:solidFill>
              </a:rPr>
              <a:t>Структура поднетих захтева по секторима</a:t>
            </a:r>
            <a:r>
              <a:rPr lang="en-US" sz="3200" b="1" dirty="0">
                <a:solidFill>
                  <a:srgbClr val="386539"/>
                </a:solidFill>
              </a:rPr>
              <a:t/>
            </a:r>
            <a:br>
              <a:rPr lang="en-US" sz="3200" b="1" dirty="0">
                <a:solidFill>
                  <a:srgbClr val="386539"/>
                </a:solidFill>
              </a:rPr>
            </a:br>
            <a:r>
              <a:rPr lang="sr-Cyrl-RS" sz="3200" b="1" dirty="0">
                <a:solidFill>
                  <a:srgbClr val="386539"/>
                </a:solidFill>
              </a:rPr>
              <a:t>Мера 1 - Други јавни позив </a:t>
            </a:r>
            <a:endParaRPr lang="en-US" sz="3200" b="1" dirty="0">
              <a:solidFill>
                <a:srgbClr val="386539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05753071"/>
              </p:ext>
            </p:extLst>
          </p:nvPr>
        </p:nvGraphicFramePr>
        <p:xfrm>
          <a:off x="764276" y="3173106"/>
          <a:ext cx="7833813" cy="358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615" y="1705970"/>
            <a:ext cx="9021169" cy="4804012"/>
          </a:xfrm>
        </p:spPr>
        <p:txBody>
          <a:bodyPr/>
          <a:lstStyle/>
          <a:p>
            <a:pPr lvl="0"/>
            <a:r>
              <a:rPr lang="sr-Cyrl-RS" dirty="0">
                <a:solidFill>
                  <a:srgbClr val="386539"/>
                </a:solidFill>
              </a:rPr>
              <a:t>У укупном броју поднетих захтева (396), сектор усева има удео од две трећине или </a:t>
            </a:r>
            <a:r>
              <a:rPr lang="sr-Cyrl-RS" sz="4000" b="1" dirty="0">
                <a:solidFill>
                  <a:srgbClr val="FF0000"/>
                </a:solidFill>
              </a:rPr>
              <a:t>66</a:t>
            </a:r>
            <a:r>
              <a:rPr lang="sr-Cyrl-RS" sz="4000" b="1" dirty="0" smtClean="0">
                <a:solidFill>
                  <a:srgbClr val="FF0000"/>
                </a:solidFill>
              </a:rPr>
              <a:t>%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3106</TotalTime>
  <Words>1555</Words>
  <Application>Microsoft Office PowerPoint</Application>
  <PresentationFormat>A4 Paper (210x297 mm)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1_Office Theme</vt:lpstr>
      <vt:lpstr>5_Office Theme</vt:lpstr>
      <vt:lpstr>6_Office Theme</vt:lpstr>
      <vt:lpstr>2_Office Theme</vt:lpstr>
      <vt:lpstr>PowerPoint Presentation</vt:lpstr>
      <vt:lpstr>Трећа седница  Одбора за праћење спровођења  ИПАРД II Програма   „ИМПЛЕМЕНТАЦИЈА МЕРА ИПАРД ПРОГРАМА  У РЕПУБЛИЦИ СРБИЈИ“  </vt:lpstr>
      <vt:lpstr>Прихватљиве инвестиције за објављене позиве  (децембар 2017. – мај 2018.)</vt:lpstr>
      <vt:lpstr>АНАЛИЗА БУЏЕТА ЗА ПРВИ И ДРУГИ ПОЗИВ </vt:lpstr>
      <vt:lpstr>АНАЛИЗА БУЏЕТА  - први и други позив - </vt:lpstr>
      <vt:lpstr>Структура поднетих захтева по секторима Мера 1 - Први јавни позив</vt:lpstr>
      <vt:lpstr>Чињенице у вези са структуром поднетих захтева по секторима - Мера 1 – (први јавни позив)</vt:lpstr>
      <vt:lpstr> Прихватљиви трошкови према групи инвестиција (ЕУР) Мера 1 - Први јавни позив </vt:lpstr>
      <vt:lpstr>Структура поднетих захтева по секторима Мера 1 - Други јавни позив </vt:lpstr>
      <vt:lpstr>Чињенице у вези са структуром поднетих захтева по секторима - Мера 1 (други јавни позив) </vt:lpstr>
      <vt:lpstr>PowerPoint Presentation</vt:lpstr>
      <vt:lpstr>СТРУКТУРА ПОДНЕТИХ ЗАХТЕВА ПРЕМА ТИПУ КОРИСНИКА</vt:lpstr>
      <vt:lpstr>РЕГИОНАЛНА ЗАСТУПЉЕНОСТ КОРИСНИКА - ПОДНЕТИ ЗАХТЕВИ</vt:lpstr>
      <vt:lpstr>РЕГИОНАЛНА ЗАСТУПЉЕНОСТ КОРИСНИКА - ПОДНЕТИ ЗАХТЕВИ</vt:lpstr>
      <vt:lpstr> Укупан број поднетих захтева према региону Мера 1 - Први и Други јавни позив </vt:lpstr>
      <vt:lpstr>Укупни трошкови према региону (ЕУР)</vt:lpstr>
      <vt:lpstr> Број поднетих захтева према региону - Мера 3 (захтеви који су  до сада стигли) </vt:lpstr>
      <vt:lpstr>Прихватљиве инвестиције за наредне позиве  (јун 2018. – август 2018.)</vt:lpstr>
      <vt:lpstr>ЧЕТВРТИ ЈАВНИ ПОЗИВ </vt:lpstr>
      <vt:lpstr>ПРИХВАТЉИВЕ ИНВЕСТИЦИЈЕ ЗА ЧЕТВРТИ ПОЗИВ</vt:lpstr>
      <vt:lpstr>ПЕТИ ЈАВНИ ПОЗИВ</vt:lpstr>
      <vt:lpstr>ПРИХВАТЉИВЕ ИНВЕСТИЦИЈЕ ЗА ПЕТИ ПОЗИВ:</vt:lpstr>
      <vt:lpstr>НАРЕДНЕ АКТИВНОСТИ У ПРОЦЕСУ АКРЕДИТАЦИЈЕ НОВИХ МЕРА – 2018. и 2019.</vt:lpstr>
      <vt:lpstr>Предстојеће активности – ИПА пројекат “Подршка ИПАРД оперативној структури,,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Plazinic | CITY_IMAGE</dc:creator>
  <cp:lastModifiedBy>Korisnik</cp:lastModifiedBy>
  <cp:revision>409</cp:revision>
  <dcterms:created xsi:type="dcterms:W3CDTF">2017-02-09T08:42:36Z</dcterms:created>
  <dcterms:modified xsi:type="dcterms:W3CDTF">2018-06-04T13:02:59Z</dcterms:modified>
</cp:coreProperties>
</file>